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18288000" cy="10287000"/>
  <p:notesSz cx="6858000" cy="9144000"/>
  <p:embeddedFontLst>
    <p:embeddedFont>
      <p:font typeface="Noto Sans JP" panose="020B0604020202020204" charset="-128"/>
      <p:regular r:id="rId82"/>
    </p:embeddedFont>
    <p:embeddedFont>
      <p:font typeface="Noto Sans JP Bold" panose="020B0604020202020204" charset="-128"/>
      <p:regular r:id="rId83"/>
    </p:embeddedFont>
    <p:embeddedFont>
      <p:font typeface="Noto Sans JP Light" panose="020B0604020202020204" charset="-128"/>
      <p:regular r:id="rId84"/>
    </p:embeddedFont>
    <p:embeddedFont>
      <p:font typeface="Alegreya Sans" panose="020B0604020202020204" charset="0"/>
      <p:regular r:id="rId85"/>
    </p:embeddedFont>
    <p:embeddedFont>
      <p:font typeface="Alegreya Sans Bold" panose="020B0604020202020204" charset="0"/>
      <p:regular r:id="rId86"/>
    </p:embeddedFont>
    <p:embeddedFont>
      <p:font typeface="Alegreya Sans Medium" panose="020B0604020202020204" charset="0"/>
      <p:regular r:id="rId87"/>
    </p:embeddedFont>
    <p:embeddedFont>
      <p:font typeface="Clear Sans" panose="020B0604020202020204" charset="0"/>
      <p:regular r:id="rId88"/>
    </p:embeddedFont>
    <p:embeddedFont>
      <p:font typeface="Clear Sans Bold" panose="020B0604020202020204" charset="0"/>
      <p:regular r:id="rId89"/>
    </p:embeddedFont>
    <p:embeddedFont>
      <p:font typeface="Clear Sans Light" panose="020B0604020202020204" charset="0"/>
      <p:regular r:id="rId90"/>
    </p:embeddedFont>
    <p:embeddedFont>
      <p:font typeface="Clear Sans Medium" panose="020B0604020202020204" charset="0"/>
      <p:regular r:id="rId9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79856" autoAdjust="0"/>
  </p:normalViewPr>
  <p:slideViewPr>
    <p:cSldViewPr>
      <p:cViewPr varScale="1">
        <p:scale>
          <a:sx n="58" d="100"/>
          <a:sy n="58" d="100"/>
        </p:scale>
        <p:origin x="68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4.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1F63A2-76D3-4A45-99CA-A391AC9407C7}" type="datetimeFigureOut">
              <a:rPr lang="uk-UA" smtClean="0"/>
              <a:t>13.03.2025</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A7D18-7ED1-4830-A347-BF110BF7D17F}" type="slidenum">
              <a:rPr lang="uk-UA" smtClean="0"/>
              <a:t>‹№›</a:t>
            </a:fld>
            <a:endParaRPr lang="uk-UA"/>
          </a:p>
        </p:txBody>
      </p:sp>
    </p:spTree>
    <p:extLst>
      <p:ext uri="{BB962C8B-B14F-4D97-AF65-F5344CB8AC3E}">
        <p14:creationId xmlns:p14="http://schemas.microsoft.com/office/powerpoint/2010/main" val="1787067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internetowe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tylko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statyczne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treści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dynamiczne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środowiska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wchodzić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nowoczesnym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technologiom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takim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WebGL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API,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możemy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reagują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dostosowują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dostarczają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niezapomnianych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wrażeń</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Mogą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hover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formularze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quizy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ruchome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przewijania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Wszystko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sprawia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bardziej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zaangażowany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chętniej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pozostaje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Dlaczego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kluczowa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Zaangażowanie użytkownika.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Statyczna strona działa jak cyfrowa ulotka – użytkownik czyta i zamyka. Interaktywne strony zachęcają do kliknięcia, przesunięcia, eksploracji, co sprawia, że użytkownik spędza więcej czasu na stronie.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Lepsza użyteczność i doświadczenie użytkownika.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Mikrointerakcje, np. animowane przyciski, powiadomienia czy podświetlane pola formularza, sprawiają, że użytkownik łatwiej znajduje informacje i intuicyjnie porusza się po stronie.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Wyższa konwersja i dłuższy czas na stronie.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Sklepy internetowe czy platformy usługowe korzystają z interaktywnych elementów, np. dynamicznych filtrów produktów, rekomendacji AI, animacji CTA (Call to Action), które zwiększają sprzedaż.</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Nowoczesny wygląd i przewaga nad konkurencją.</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Strony z dobrze zaprojektowaną interaktywnością wyglądają profesjonalnie i nowocześnie, co wzmacnia markę i wyróżnia ją na tle konkurencji.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Jakie elementy sprawiają, że strona jest bardziej interaktywna?.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Animacje i mikrointerakcje – np. efekty hover, click, przejścia CSS.</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Personalizacja User Interface – zmiana trybu jasny/ciemny, dostosowanie układu strony.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Interaktywne formularze – walidacja w czasie rzeczywistym, inteligentne podpowiedzi.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Efekty przewijania i parallax – dynamiczne tła, elementy poruszające się z różną prędkością.</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AI i chatboty – automatyczna obsługa użytkownika.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Interaktywność stron opiera się na połączeniu HTML, CSS3 i JavaScript. CSS3 pozwala na tworzenie animacji, przejść i transformacji, co jest podstawą dla dynamicznych stron. W kolejnych slajdach zobaczymy, jak CSS3 może w tym pomóc!</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a:t>
            </a:fld>
            <a:endParaRPr lang="uk-UA"/>
          </a:p>
        </p:txBody>
      </p:sp>
    </p:spTree>
    <p:extLst>
      <p:ext uri="{BB962C8B-B14F-4D97-AF65-F5344CB8AC3E}">
        <p14:creationId xmlns:p14="http://schemas.microsoft.com/office/powerpoint/2010/main" val="3419768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Nachylenie objektu skew posiada dwa argumenty w postaci stopni, jak nie jest podany drugi – to przyjmuje wartość domyślną 0. Przykłady pochylania obiektu z różnymi wartościami argumentów są podane na obrazkach.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11</a:t>
            </a:fld>
            <a:endParaRPr lang="uk-UA"/>
          </a:p>
        </p:txBody>
      </p:sp>
    </p:spTree>
    <p:extLst>
      <p:ext uri="{BB962C8B-B14F-4D97-AF65-F5344CB8AC3E}">
        <p14:creationId xmlns:p14="http://schemas.microsoft.com/office/powerpoint/2010/main" val="1344757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łączyć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ciekawych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Zobaczmy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przesuwania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jednocześnie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pl-PL" sz="1800" dirty="0">
                <a:effectLst/>
                <a:latin typeface="Times New Roman" panose="02020603050405020304" pitchFamily="18" charset="0"/>
                <a:ea typeface="Calibri" panose="020F0502020204030204" pitchFamily="34" charset="0"/>
              </a:rPr>
              <a:t>Objekt się przesuwa w dół i w prawo o 50 px i jednocześnie obraca o 45 stopni.</a:t>
            </a:r>
            <a:endParaRPr lang="en-US" sz="1800" dirty="0">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Teraz przejdziemy do efektów wizualnych, które pozwalają jeszcze bardziej poprawić estetykę stron.</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12</a:t>
            </a:fld>
            <a:endParaRPr lang="uk-UA"/>
          </a:p>
        </p:txBody>
      </p:sp>
    </p:spTree>
    <p:extLst>
      <p:ext uri="{BB962C8B-B14F-4D97-AF65-F5344CB8AC3E}">
        <p14:creationId xmlns:p14="http://schemas.microsoft.com/office/powerpoint/2010/main" val="3473692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oferuje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poprawiają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estetykę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czytelność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internetowych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uzyskać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nowoczesny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obrazów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lub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dodatkowego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kodu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wprowadził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zaawansowanych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poprawiają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najważniejszych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należą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Cienie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głębi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Filtry</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które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stosować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obrazów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Przezroczystość</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która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umożliwia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stopniowe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pojawianie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znikanie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Zobaczmy każdą właściwość szczególniej.</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13</a:t>
            </a:fld>
            <a:endParaRPr lang="uk-UA"/>
          </a:p>
        </p:txBody>
      </p:sp>
    </p:spTree>
    <p:extLst>
      <p:ext uri="{BB962C8B-B14F-4D97-AF65-F5344CB8AC3E}">
        <p14:creationId xmlns:p14="http://schemas.microsoft.com/office/powerpoint/2010/main" val="22183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nadają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głębię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sprawiają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bardziej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dynamicznie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Box-shadow nadaje się do tworzenia cieni pod obiektem i posiada 3 wymagane argumenty (przesunięcia i kolor) oraz 2 opcjonalnych argumenty (rozmycie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rozprzestrzenianie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Przykłady wykorzystania box-shadow widać na slajdzie.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Text-shadow nadaje się do tworzenia cieni pod tekstem i posiada 2 wymagane argumenty (przesunięcia) oraz 2 opcjonalnych argumenty (rozmycie i kolor).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Zastosowanie cieni pod tekstem widać na slajdzie.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Objekt i tekst też mogą posiadać jednocześnie dwie cieni. W kodzie muszą być oddzielone przecinkiem.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14</a:t>
            </a:fld>
            <a:endParaRPr lang="uk-UA"/>
          </a:p>
        </p:txBody>
      </p:sp>
    </p:spTree>
    <p:extLst>
      <p:ext uri="{BB962C8B-B14F-4D97-AF65-F5344CB8AC3E}">
        <p14:creationId xmlns:p14="http://schemas.microsoft.com/office/powerpoint/2010/main" val="2777634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Filtry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dynamiczne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modyfikowanie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graficznych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takich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tła</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Rozmycie, przykształcenie do czarno-białego, zmiana jasności, kontrastu i odcienia koloru są zaletami filtrów.</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15</a:t>
            </a:fld>
            <a:endParaRPr lang="uk-UA"/>
          </a:p>
        </p:txBody>
      </p:sp>
    </p:spTree>
    <p:extLst>
      <p:ext uri="{BB962C8B-B14F-4D97-AF65-F5344CB8AC3E}">
        <p14:creationId xmlns:p14="http://schemas.microsoft.com/office/powerpoint/2010/main" val="2493749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Rozmycie ma jeden argument. Im większa liczba, tym bardziej rozmyty 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16</a:t>
            </a:fld>
            <a:endParaRPr lang="uk-UA"/>
          </a:p>
        </p:txBody>
      </p:sp>
    </p:spTree>
    <p:extLst>
      <p:ext uri="{BB962C8B-B14F-4D97-AF65-F5344CB8AC3E}">
        <p14:creationId xmlns:p14="http://schemas.microsoft.com/office/powerpoint/2010/main" val="1350829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Grayscale ma jeden argument. Im większa liczba, tym bardziej obiekt staje podobny na czarno-biały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17</a:t>
            </a:fld>
            <a:endParaRPr lang="uk-UA"/>
          </a:p>
        </p:txBody>
      </p:sp>
    </p:spTree>
    <p:extLst>
      <p:ext uri="{BB962C8B-B14F-4D97-AF65-F5344CB8AC3E}">
        <p14:creationId xmlns:p14="http://schemas.microsoft.com/office/powerpoint/2010/main" val="705142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Jasność ma jeden argument. Im wartość procentowa jest bliższa 0, tym ciemniejszy staje się obiekt. Im wyższy procent od 100, tym jaśniejszy staje się obiekt. Jeśli podany procent jest równy 100, to obiekt nie zmienia swojej jasności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18</a:t>
            </a:fld>
            <a:endParaRPr lang="uk-UA"/>
          </a:p>
        </p:txBody>
      </p:sp>
    </p:spTree>
    <p:extLst>
      <p:ext uri="{BB962C8B-B14F-4D97-AF65-F5344CB8AC3E}">
        <p14:creationId xmlns:p14="http://schemas.microsoft.com/office/powerpoint/2010/main" val="197619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„Contrast” ma jeden argument. Im wartość procentowa jest bliższa 0, tym obiekt staje się bardziej szary. Im wyższy procent od 100, tym bardziej kontrastowy staje się obiekt. Jeśli określona wartość procentowa wynosi 100, obiekt nie zmienia swojego kontrastu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19</a:t>
            </a:fld>
            <a:endParaRPr lang="uk-UA"/>
          </a:p>
        </p:txBody>
      </p:sp>
    </p:spTree>
    <p:extLst>
      <p:ext uri="{BB962C8B-B14F-4D97-AF65-F5344CB8AC3E}">
        <p14:creationId xmlns:p14="http://schemas.microsoft.com/office/powerpoint/2010/main" val="913128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H</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ue-rotate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ma jeden argument. W zależności od podanego kąta zmienia odcienie.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20</a:t>
            </a:fld>
            <a:endParaRPr lang="uk-UA"/>
          </a:p>
        </p:txBody>
      </p:sp>
    </p:spTree>
    <p:extLst>
      <p:ext uri="{BB962C8B-B14F-4D97-AF65-F5344CB8AC3E}">
        <p14:creationId xmlns:p14="http://schemas.microsoft.com/office/powerpoint/2010/main" val="22112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a:t>
            </a:fld>
            <a:endParaRPr lang="uk-UA"/>
          </a:p>
        </p:txBody>
      </p:sp>
    </p:spTree>
    <p:extLst>
      <p:ext uri="{BB962C8B-B14F-4D97-AF65-F5344CB8AC3E}">
        <p14:creationId xmlns:p14="http://schemas.microsoft.com/office/powerpoint/2010/main" val="1574722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Przezroczystość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subtelne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wygaszanie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lub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tła</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Opacity posiada jeden argument w predziale od 0 do 1. Im większa liczba, tym widoczniej jest obiekt.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RGBA pozwala ustalić kolor obiektu wraz z przezroczystością, jako ostatni argument.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Teraz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porozmawiamy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o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przejściach</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uzyskać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subtelne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21</a:t>
            </a:fld>
            <a:endParaRPr lang="uk-UA"/>
          </a:p>
        </p:txBody>
      </p:sp>
    </p:spTree>
    <p:extLst>
      <p:ext uri="{BB962C8B-B14F-4D97-AF65-F5344CB8AC3E}">
        <p14:creationId xmlns:p14="http://schemas.microsoft.com/office/powerpoint/2010/main" val="3975628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utworzyć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pewien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Wspomniana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będzie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prezentować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określonych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danego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HTML.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efekcie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zobaczymy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drugie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Podstawowe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parametry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transition-property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wybieramy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transition-duration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czas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transition-timing-function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sposób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transition-delay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opóźnienie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Sposób płynności zawiera jedną z poniższych wartości: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Ease: płynny start, szybkie działanie, płynny koniec</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Linear: Stała prędkość od początku do końca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Ease-in: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start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Ease-out: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Płynny</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koniec</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Ease-in-out: Płyne przejście od początku do końca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Skrócony zapis jest częściej używany, skoro jest ładnie zapisany.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22</a:t>
            </a:fld>
            <a:endParaRPr lang="uk-UA"/>
          </a:p>
        </p:txBody>
      </p:sp>
    </p:spTree>
    <p:extLst>
      <p:ext uri="{BB962C8B-B14F-4D97-AF65-F5344CB8AC3E}">
        <p14:creationId xmlns:p14="http://schemas.microsoft.com/office/powerpoint/2010/main" val="3902778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Najprostszy przykład aktywacji transformacji jest po najechaniu myszką na element.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tym pomoże nam pseudo-klasa :hover.</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stylu elementa deklarujemy znaczenie przejścia, a w pseudo-klasie :hover deklarujemy zmiany, których będziemy stosować przy najechaniu myszką. W przykładzie mamy, że: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 najechaniu myszką, obiekt się zwiększy 1.5 razy oraz się przesunie o 50 px, a w deklaracji przejścia zaznaczymy, że te wszystkie zmiany będą płynnie trwali 2 sekundy.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23</a:t>
            </a:fld>
            <a:endParaRPr lang="uk-UA"/>
          </a:p>
        </p:txBody>
      </p:sp>
    </p:spTree>
    <p:extLst>
      <p:ext uri="{BB962C8B-B14F-4D97-AF65-F5344CB8AC3E}">
        <p14:creationId xmlns:p14="http://schemas.microsoft.com/office/powerpoint/2010/main" val="3880479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Zobaczmy co nam się udało stworzyć</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24</a:t>
            </a:fld>
            <a:endParaRPr lang="uk-UA"/>
          </a:p>
        </p:txBody>
      </p:sp>
    </p:spTree>
    <p:extLst>
      <p:ext uri="{BB962C8B-B14F-4D97-AF65-F5344CB8AC3E}">
        <p14:creationId xmlns:p14="http://schemas.microsoft.com/office/powerpoint/2010/main" val="30565861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Podobnie jak w przypadku transformacji, w aktywacji efektów wizualnych też możemy stosować pseudo-klasy :hover. W stylu elementa deklarujemy znaczenia początkowe oraz przejścia, a w pseudo-klasie :hover deklarujemy zmiany, których będziemy stosować przy najechaniu myszką. W przykładzie mamy, że: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 najechaniu myszką, obiekt zmniejszy swoją widoczność do 20%, a w deklaracji przejścia zaznaczymy, że zmiana przezroczystości będzie płynnie trwała pół sekundy.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25</a:t>
            </a:fld>
            <a:endParaRPr lang="uk-UA"/>
          </a:p>
        </p:txBody>
      </p:sp>
    </p:spTree>
    <p:extLst>
      <p:ext uri="{BB962C8B-B14F-4D97-AF65-F5344CB8AC3E}">
        <p14:creationId xmlns:p14="http://schemas.microsoft.com/office/powerpoint/2010/main" val="1987063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Sprawdźmy co nam się udało stworzyć</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Teraz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przyjrzymy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kolejnemu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elementowi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26</a:t>
            </a:fld>
            <a:endParaRPr lang="uk-UA"/>
          </a:p>
        </p:txBody>
      </p:sp>
    </p:spTree>
    <p:extLst>
      <p:ext uri="{BB962C8B-B14F-4D97-AF65-F5344CB8AC3E}">
        <p14:creationId xmlns:p14="http://schemas.microsoft.com/office/powerpoint/2010/main" val="2735396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CSS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@keyframes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zmieniać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swoje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czasie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Klatki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kluczowe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służą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kontrolowania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kroków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sekwencji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poprzez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definiowanie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punktów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wzdłuż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sekwencji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sekwencji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mieć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selektorów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klatek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kluczowych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27</a:t>
            </a:fld>
            <a:endParaRPr lang="uk-UA"/>
          </a:p>
        </p:txBody>
      </p:sp>
    </p:spTree>
    <p:extLst>
      <p:ext uri="{BB962C8B-B14F-4D97-AF65-F5344CB8AC3E}">
        <p14:creationId xmlns:p14="http://schemas.microsoft.com/office/powerpoint/2010/main" val="2780872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Klatki kluczowe mogą być zapisane w rożnych postaciach i mieć rózny zapis selektorów. Zawsze pozostają te reguły: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Nazwa animacji jest zapisana odrazu po @keyframes.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Zawsze musi być znaczenie początkowe (0% albo from) oraz znaczenie końcowe (100% albo to)</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28</a:t>
            </a:fld>
            <a:endParaRPr lang="uk-UA"/>
          </a:p>
        </p:txBody>
      </p:sp>
    </p:spTree>
    <p:extLst>
      <p:ext uri="{BB962C8B-B14F-4D97-AF65-F5344CB8AC3E}">
        <p14:creationId xmlns:p14="http://schemas.microsoft.com/office/powerpoint/2010/main" val="252637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Zobaczmy popularne animacje w CSS3.</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29</a:t>
            </a:fld>
            <a:endParaRPr lang="uk-UA"/>
          </a:p>
        </p:txBody>
      </p:sp>
    </p:spTree>
    <p:extLst>
      <p:ext uri="{BB962C8B-B14F-4D97-AF65-F5344CB8AC3E}">
        <p14:creationId xmlns:p14="http://schemas.microsoft.com/office/powerpoint/2010/main" val="38256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Slide-in</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stworzona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wejścia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lewej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niewidoczny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znajduje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100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procent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swojej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długości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lewo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koniec</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pełni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widoczny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znajduje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prawo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30</a:t>
            </a:fld>
            <a:endParaRPr lang="uk-UA"/>
          </a:p>
        </p:txBody>
      </p:sp>
    </p:spTree>
    <p:extLst>
      <p:ext uri="{BB962C8B-B14F-4D97-AF65-F5344CB8AC3E}">
        <p14:creationId xmlns:p14="http://schemas.microsoft.com/office/powerpoint/2010/main" val="3303058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Przykłady użycia CSS3 możemy zobaczyć na większości nowoczesnych stron internetowych – od efektów hover na przyciskach, przez animacje banerów, aż po płynne przejścia między sekcjami strony. Dzięki CSS3 możemy zwiększyć zaangażowanie użytkowników i sprawić, że nasza strona stanie się bardziej dynamiczna.</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a:t>
            </a:fld>
            <a:endParaRPr lang="uk-UA"/>
          </a:p>
        </p:txBody>
      </p:sp>
    </p:spTree>
    <p:extLst>
      <p:ext uri="{BB962C8B-B14F-4D97-AF65-F5344CB8AC3E}">
        <p14:creationId xmlns:p14="http://schemas.microsoft.com/office/powerpoint/2010/main" val="416447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Mamy klatki kluczowe dla animacji, ale co musimy robić dalej? Jak zastosować animację?</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31</a:t>
            </a:fld>
            <a:endParaRPr lang="uk-UA"/>
          </a:p>
        </p:txBody>
      </p:sp>
    </p:spTree>
    <p:extLst>
      <p:ext uri="{BB962C8B-B14F-4D97-AF65-F5344CB8AC3E}">
        <p14:creationId xmlns:p14="http://schemas.microsoft.com/office/powerpoint/2010/main" val="8527223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stylu elementa musimy dodać właściwość animation, która posiada te argumenty: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Nazwa animacji, czas animacji, prędkość podobną jak w przejściach, liczbę powtórzeń, kierunek oraz wygląd po animacji. Nie wszystkie argumenty są wymagane.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naszym przykładzie chcemy by animacja „slide_in” trwała 2 sekundy, płynnie się kończyła i po zakończeniu zaczynała się znowu.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Wpisujemy te wartości i sprawdzamy co nam wyszło.</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32</a:t>
            </a:fld>
            <a:endParaRPr lang="uk-UA"/>
          </a:p>
        </p:txBody>
      </p:sp>
    </p:spTree>
    <p:extLst>
      <p:ext uri="{BB962C8B-B14F-4D97-AF65-F5344CB8AC3E}">
        <p14:creationId xmlns:p14="http://schemas.microsoft.com/office/powerpoint/2010/main" val="768861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B</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link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ciągłe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mruganie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niewidoczny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połowie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pojawia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koniec</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staje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niewidoczny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rozpoczyna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ponownie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zakończeniu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34</a:t>
            </a:fld>
            <a:endParaRPr lang="uk-UA"/>
          </a:p>
        </p:txBody>
      </p:sp>
    </p:spTree>
    <p:extLst>
      <p:ext uri="{BB962C8B-B14F-4D97-AF65-F5344CB8AC3E}">
        <p14:creationId xmlns:p14="http://schemas.microsoft.com/office/powerpoint/2010/main" val="2418083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Sprawdzamy wynik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35</a:t>
            </a:fld>
            <a:endParaRPr lang="uk-UA"/>
          </a:p>
        </p:txBody>
      </p:sp>
    </p:spTree>
    <p:extLst>
      <p:ext uri="{BB962C8B-B14F-4D97-AF65-F5344CB8AC3E}">
        <p14:creationId xmlns:p14="http://schemas.microsoft.com/office/powerpoint/2010/main" val="611372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otate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ikony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kąt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obrotu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wynosi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0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stopni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końcu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360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stopni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Oznacza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pozycja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końcowa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same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podczas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cyklu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wykonuje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pełny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obrót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2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rozpoczyna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ponownie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zakończeniu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36</a:t>
            </a:fld>
            <a:endParaRPr lang="uk-UA"/>
          </a:p>
        </p:txBody>
      </p:sp>
    </p:spTree>
    <p:extLst>
      <p:ext uri="{BB962C8B-B14F-4D97-AF65-F5344CB8AC3E}">
        <p14:creationId xmlns:p14="http://schemas.microsoft.com/office/powerpoint/2010/main" val="911727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Sprawdzamy wynik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37</a:t>
            </a:fld>
            <a:endParaRPr lang="uk-UA"/>
          </a:p>
        </p:txBody>
      </p:sp>
    </p:spTree>
    <p:extLst>
      <p:ext uri="{BB962C8B-B14F-4D97-AF65-F5344CB8AC3E}">
        <p14:creationId xmlns:p14="http://schemas.microsoft.com/office/powerpoint/2010/main" val="1506080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ulse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Celem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ciągła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gładka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pulsacja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rozmiar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środku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zwiększa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o 10%,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końcu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rozmiar.Animacja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1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rozpoczyna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ponownie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zakończeniu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38</a:t>
            </a:fld>
            <a:endParaRPr lang="uk-UA"/>
          </a:p>
        </p:txBody>
      </p:sp>
    </p:spTree>
    <p:extLst>
      <p:ext uri="{BB962C8B-B14F-4D97-AF65-F5344CB8AC3E}">
        <p14:creationId xmlns:p14="http://schemas.microsoft.com/office/powerpoint/2010/main" val="18114670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Sprawdzamy wynik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39</a:t>
            </a:fld>
            <a:endParaRPr lang="uk-UA"/>
          </a:p>
        </p:txBody>
      </p:sp>
    </p:spTree>
    <p:extLst>
      <p:ext uri="{BB962C8B-B14F-4D97-AF65-F5344CB8AC3E}">
        <p14:creationId xmlns:p14="http://schemas.microsoft.com/office/powerpoint/2010/main" val="27723886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Zróbmy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coś</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ciekawszego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stwórzmy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40</a:t>
            </a:fld>
            <a:endParaRPr lang="uk-UA"/>
          </a:p>
        </p:txBody>
      </p:sp>
    </p:spTree>
    <p:extLst>
      <p:ext uri="{BB962C8B-B14F-4D97-AF65-F5344CB8AC3E}">
        <p14:creationId xmlns:p14="http://schemas.microsoft.com/office/powerpoint/2010/main" val="984193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Tekst ma animacje drukowania, i też widać kursor, który pisze tekst.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41</a:t>
            </a:fld>
            <a:endParaRPr lang="uk-UA"/>
          </a:p>
        </p:txBody>
      </p:sp>
    </p:spTree>
    <p:extLst>
      <p:ext uri="{BB962C8B-B14F-4D97-AF65-F5344CB8AC3E}">
        <p14:creationId xmlns:p14="http://schemas.microsoft.com/office/powerpoint/2010/main" val="3507562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dlaczego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duże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znaczenie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dzisiejszym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web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designie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kolejna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generacja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wprowadziła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szereg</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możliwości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takich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estetycznych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dynamicznych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internetowych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między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stanami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wizualnych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Zalety używania CSS3 to: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Poprawia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doświadczenie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(UX)</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Zmniejsza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stosowania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ciężkich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skryptów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JS</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Ułatwia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atrakcyjnych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dodatkowych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bibliotek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wydajny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wspierany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wszystkie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nowoczesne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przeglądarki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Teraz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przejdźmy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pierwszego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aspektu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a:t>
            </a:fld>
            <a:endParaRPr lang="uk-UA"/>
          </a:p>
        </p:txBody>
      </p:sp>
    </p:spTree>
    <p:extLst>
      <p:ext uri="{BB962C8B-B14F-4D97-AF65-F5344CB8AC3E}">
        <p14:creationId xmlns:p14="http://schemas.microsoft.com/office/powerpoint/2010/main" val="13194108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przygotujmy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naszą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blokami</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tekstem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HTML mamy kontener z akapitem tekstu.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stylach tworzymy centrowanie oraz prawą krawędź, która będzie kursorem.</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Ustawiamy „white space: nowrap” by nasz tekst zawsze był jednym rzędem i „owerflow” ustawiamy na „hidden” to pomoże ukryć tekst, który się nie zmieszcza, a potem ładnie będzie drukowany.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42</a:t>
            </a:fld>
            <a:endParaRPr lang="uk-UA"/>
          </a:p>
        </p:txBody>
      </p:sp>
    </p:spTree>
    <p:extLst>
      <p:ext uri="{BB962C8B-B14F-4D97-AF65-F5344CB8AC3E}">
        <p14:creationId xmlns:p14="http://schemas.microsoft.com/office/powerpoint/2010/main" val="1529687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Najpierw stworzymy animacje pojaviania tekstu, równomiernie rozszerzając akapit z tekstem.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Potem trzeba dodać animację mrugania prawej ramki, tworząc efekt kursora.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43</a:t>
            </a:fld>
            <a:endParaRPr lang="uk-UA"/>
          </a:p>
        </p:txBody>
      </p:sp>
    </p:spTree>
    <p:extLst>
      <p:ext uri="{BB962C8B-B14F-4D97-AF65-F5344CB8AC3E}">
        <p14:creationId xmlns:p14="http://schemas.microsoft.com/office/powerpoint/2010/main" val="2848103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Co robimy dalej, to d</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akapitu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p</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Piszemy nazwę, ustawiamy ciągłe powtarzanie.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Zamiast „duration time” możemy wpisać w ile kroków wykonywać animację, jak podane jest w przykładzie: wykonyjemy w 25 kroków (bo mamy 25 symboli) i jako drugi argument musimy podać wartość („start” jeżeli chcemy by pierwszy krok został wykonany na początku, „end” jeżeli chcemy by ostatni krok został wykonany w końcu, „jump-none” jak chcemy pierwszy krok na początku i ostatni w końcu albo „jump-both” jak chcemy zatrzymanie animacji na początku i w końcu).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Dla animacji mrugania wpisujemy nazwę, czas trwania, ciągłe powtarzanie i jako kierunek animacji ustawiamy „alternate” co znaczy: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Odtwórz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najpierw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przodu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tyłu</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44</a:t>
            </a:fld>
            <a:endParaRPr lang="uk-UA"/>
          </a:p>
        </p:txBody>
      </p:sp>
    </p:spTree>
    <p:extLst>
      <p:ext uri="{BB962C8B-B14F-4D97-AF65-F5344CB8AC3E}">
        <p14:creationId xmlns:p14="http://schemas.microsoft.com/office/powerpoint/2010/main" val="29557569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Sprawdzamy wynik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45</a:t>
            </a:fld>
            <a:endParaRPr lang="uk-UA"/>
          </a:p>
        </p:txBody>
      </p:sp>
    </p:spTree>
    <p:extLst>
      <p:ext uri="{BB962C8B-B14F-4D97-AF65-F5344CB8AC3E}">
        <p14:creationId xmlns:p14="http://schemas.microsoft.com/office/powerpoint/2010/main" val="30698637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Zróbmy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coś</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stwórzmy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46</a:t>
            </a:fld>
            <a:endParaRPr lang="uk-UA"/>
          </a:p>
        </p:txBody>
      </p:sp>
    </p:spTree>
    <p:extLst>
      <p:ext uri="{BB962C8B-B14F-4D97-AF65-F5344CB8AC3E}">
        <p14:creationId xmlns:p14="http://schemas.microsoft.com/office/powerpoint/2010/main" val="1705196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Teks ciągle się przesuwa, a w środku się powiększa i zmienia kolor tekstu.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47</a:t>
            </a:fld>
            <a:endParaRPr lang="uk-UA"/>
          </a:p>
        </p:txBody>
      </p:sp>
    </p:spTree>
    <p:extLst>
      <p:ext uri="{BB962C8B-B14F-4D97-AF65-F5344CB8AC3E}">
        <p14:creationId xmlns:p14="http://schemas.microsoft.com/office/powerpoint/2010/main" val="20518806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przygotujmy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naszą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blokami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HTML tworzymy pas, w którym jest blok z tekstem.</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pl-PL" sz="1800" dirty="0">
                <a:effectLst/>
                <a:latin typeface="Times New Roman" panose="02020603050405020304" pitchFamily="18" charset="0"/>
                <a:ea typeface="Calibri" panose="020F0502020204030204" pitchFamily="34" charset="0"/>
              </a:rPr>
              <a:t>W stylach tworzymy ładny wygląd strony</a:t>
            </a:r>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48</a:t>
            </a:fld>
            <a:endParaRPr lang="uk-UA"/>
          </a:p>
        </p:txBody>
      </p:sp>
    </p:spTree>
    <p:extLst>
      <p:ext uri="{BB962C8B-B14F-4D97-AF65-F5344CB8AC3E}">
        <p14:creationId xmlns:p14="http://schemas.microsoft.com/office/powerpoint/2010/main" val="1710880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Najpierw stworzymy ciągle przesuwanie bloku marquee.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Znaczenie początkowe to przesunięcie o jedną długość okna, a końcowe znaczenie ustawiamy 100 % długości tekstu w lewo od krawędzi okna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klasie tego bloku z</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definiujmy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trwała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5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przebiegała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równomiernie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zaczynała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zakończeniu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49</a:t>
            </a:fld>
            <a:endParaRPr lang="uk-UA"/>
          </a:p>
        </p:txBody>
      </p:sp>
    </p:spTree>
    <p:extLst>
      <p:ext uri="{BB962C8B-B14F-4D97-AF65-F5344CB8AC3E}">
        <p14:creationId xmlns:p14="http://schemas.microsoft.com/office/powerpoint/2010/main" val="6128440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Okej, tekst jeździ, a teraz zrobimy animację dla tekstu na środku animacji przesuwania.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Napiszmy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klatki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kluczowe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końcu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tekst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miał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normalną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wielkość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biały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środku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powiększony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o 40%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żółty</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Dalej, z</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definiujmy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trwała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5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zaczynała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kończyła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zaczynała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zakończeniu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50</a:t>
            </a:fld>
            <a:endParaRPr lang="uk-UA"/>
          </a:p>
        </p:txBody>
      </p:sp>
    </p:spTree>
    <p:extLst>
      <p:ext uri="{BB962C8B-B14F-4D97-AF65-F5344CB8AC3E}">
        <p14:creationId xmlns:p14="http://schemas.microsoft.com/office/powerpoint/2010/main" val="3682338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Kod końcowy w CSS3 wygląda w ten sposób, sprawdźmy wynik w przeglądarce.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51</a:t>
            </a:fld>
            <a:endParaRPr lang="uk-UA"/>
          </a:p>
        </p:txBody>
      </p:sp>
    </p:spTree>
    <p:extLst>
      <p:ext uri="{BB962C8B-B14F-4D97-AF65-F5344CB8AC3E}">
        <p14:creationId xmlns:p14="http://schemas.microsoft.com/office/powerpoint/2010/main" val="4137221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Transformacje</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położenia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możemy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skalować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przesuwać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pochylać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daje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możliwości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użytkownikiem</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Kluczowe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translate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przesuwanie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osiach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X i 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scale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rozmiaru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rotate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skew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pochylanie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a:t>
            </a:fld>
            <a:endParaRPr lang="uk-UA"/>
          </a:p>
        </p:txBody>
      </p:sp>
    </p:spTree>
    <p:extLst>
      <p:ext uri="{BB962C8B-B14F-4D97-AF65-F5344CB8AC3E}">
        <p14:creationId xmlns:p14="http://schemas.microsoft.com/office/powerpoint/2010/main" val="21361360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Wszystko działa jak powinno, więc zrobiliśmy to poprawnie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52</a:t>
            </a:fld>
            <a:endParaRPr lang="uk-UA"/>
          </a:p>
        </p:txBody>
      </p:sp>
    </p:spTree>
    <p:extLst>
      <p:ext uri="{BB962C8B-B14F-4D97-AF65-F5344CB8AC3E}">
        <p14:creationId xmlns:p14="http://schemas.microsoft.com/office/powerpoint/2010/main" val="1989652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Następny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pokazuje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mogą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ulepszyć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UI/UX,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zachęcając</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określonego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działania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53</a:t>
            </a:fld>
            <a:endParaRPr lang="uk-UA"/>
          </a:p>
        </p:txBody>
      </p:sp>
    </p:spTree>
    <p:extLst>
      <p:ext uri="{BB962C8B-B14F-4D97-AF65-F5344CB8AC3E}">
        <p14:creationId xmlns:p14="http://schemas.microsoft.com/office/powerpoint/2010/main" val="2797619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Przycisk zachęca użytkownika najechać myszką, a po najechaniu zmienia style. Zróbmy taki przycisk.</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54</a:t>
            </a:fld>
            <a:endParaRPr lang="uk-UA"/>
          </a:p>
        </p:txBody>
      </p:sp>
    </p:spTree>
    <p:extLst>
      <p:ext uri="{BB962C8B-B14F-4D97-AF65-F5344CB8AC3E}">
        <p14:creationId xmlns:p14="http://schemas.microsoft.com/office/powerpoint/2010/main" val="12222140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Zacznijmy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budowy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przyciskiem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body tworzymy przycisk z tekstem Kliknij mnie.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 w CSSie centrujemy przycisk oraz ustawiamy początkowe style.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55</a:t>
            </a:fld>
            <a:endParaRPr lang="uk-UA"/>
          </a:p>
        </p:txBody>
      </p:sp>
    </p:spTree>
    <p:extLst>
      <p:ext uri="{BB962C8B-B14F-4D97-AF65-F5344CB8AC3E}">
        <p14:creationId xmlns:p14="http://schemas.microsoft.com/office/powerpoint/2010/main" val="41216286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Najpierw, t</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worzymy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ciągłego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pulsowania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zwiększenie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zmniejszenie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Na końcach animacji przycisk ma zwykły rozmiar, a w środku animacji się powiększa o 10%.</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Skoro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potrzebujemy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ciągłego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pulsowania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najechana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myszka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użyjemy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argumentu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nieskończonych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powtórzeń</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Zanim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wybieramy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czas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będzie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pulsował</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56</a:t>
            </a:fld>
            <a:endParaRPr lang="uk-UA"/>
          </a:p>
        </p:txBody>
      </p:sp>
    </p:spTree>
    <p:extLst>
      <p:ext uri="{BB962C8B-B14F-4D97-AF65-F5344CB8AC3E}">
        <p14:creationId xmlns:p14="http://schemas.microsoft.com/office/powerpoint/2010/main" val="3657376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Następnie, musimy stworzyć efekt przy najechaniu.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Oprócz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powiększenia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pojaśnienia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koloru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musimy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wziąć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uwagę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musimy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wyłączyć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pulsacji</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 pseudo klasie hover, ustawiamy nowe właściwości przyciska oraz argument animacji none, który zapewnia wyłaczenie animacji pulsowania.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zdefiniowaniu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najechaniu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myszką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przycisk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należy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wszystkie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argumenty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transition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przypadku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wszystkie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zmiany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powinn</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nastąpić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ciągu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0,3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57</a:t>
            </a:fld>
            <a:endParaRPr lang="uk-UA"/>
          </a:p>
        </p:txBody>
      </p:sp>
    </p:spTree>
    <p:extLst>
      <p:ext uri="{BB962C8B-B14F-4D97-AF65-F5344CB8AC3E}">
        <p14:creationId xmlns:p14="http://schemas.microsoft.com/office/powerpoint/2010/main" val="1149209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Kod końcowy w CSS3 wygląda w ten sposób, sprawdźmy wynik w przeglądarce.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58</a:t>
            </a:fld>
            <a:endParaRPr lang="uk-UA"/>
          </a:p>
        </p:txBody>
      </p:sp>
    </p:spTree>
    <p:extLst>
      <p:ext uri="{BB962C8B-B14F-4D97-AF65-F5344CB8AC3E}">
        <p14:creationId xmlns:p14="http://schemas.microsoft.com/office/powerpoint/2010/main" val="24789255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Wszystko działa jak powinno, więc zrobiliśmy to poprawnie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59</a:t>
            </a:fld>
            <a:endParaRPr lang="uk-UA"/>
          </a:p>
        </p:txBody>
      </p:sp>
    </p:spTree>
    <p:extLst>
      <p:ext uri="{BB962C8B-B14F-4D97-AF65-F5344CB8AC3E}">
        <p14:creationId xmlns:p14="http://schemas.microsoft.com/office/powerpoint/2010/main" val="1179007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Pseudo-elementy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“before” </a:t>
            </a:r>
            <a:r>
              <a:rPr lang="en-US" sz="1800" kern="100" dirty="0" err="1">
                <a:effectLst/>
                <a:latin typeface="Times New Roman" panose="02020603050405020304" pitchFamily="18" charset="0"/>
                <a:ea typeface="Calibri" panose="020F0502020204030204" pitchFamily="34" charset="0"/>
                <a:cs typeface="Times New Roman" panose="02020603050405020304" pitchFamily="18" charset="0"/>
              </a:rPr>
              <a:t>i</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“after”</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buNone/>
            </a:pPr>
            <a:r>
              <a:rPr lang="pl-PL" sz="1800" dirty="0">
                <a:effectLst/>
                <a:latin typeface="Times New Roman" panose="02020603050405020304" pitchFamily="18" charset="0"/>
                <a:ea typeface="Calibri" panose="020F0502020204030204" pitchFamily="34" charset="0"/>
              </a:rPr>
              <a:t>P</a:t>
            </a:r>
            <a:r>
              <a:rPr lang="uk-UA" sz="1800" dirty="0" err="1">
                <a:effectLst/>
                <a:latin typeface="Times New Roman" panose="02020603050405020304" pitchFamily="18" charset="0"/>
                <a:ea typeface="Calibri" panose="020F0502020204030204" pitchFamily="34" charset="0"/>
              </a:rPr>
              <a:t>ozwalają</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na</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dodanie</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dodatkowej</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treści</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przed</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lub</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po</a:t>
            </a:r>
            <a:r>
              <a:rPr lang="uk-UA" sz="1800" dirty="0">
                <a:effectLst/>
                <a:latin typeface="Times New Roman" panose="02020603050405020304" pitchFamily="18" charset="0"/>
                <a:ea typeface="Calibri" panose="020F0502020204030204" pitchFamily="34" charset="0"/>
              </a:rPr>
              <a:t> </a:t>
            </a:r>
            <a:r>
              <a:rPr lang="uk-UA" sz="1800" dirty="0" err="1">
                <a:effectLst/>
                <a:latin typeface="Times New Roman" panose="02020603050405020304" pitchFamily="18" charset="0"/>
                <a:ea typeface="Calibri" panose="020F0502020204030204" pitchFamily="34" charset="0"/>
              </a:rPr>
              <a:t>elemen</a:t>
            </a:r>
            <a:r>
              <a:rPr lang="pl-PL" sz="1800" dirty="0">
                <a:effectLst/>
                <a:latin typeface="Times New Roman" panose="02020603050405020304" pitchFamily="18" charset="0"/>
                <a:ea typeface="Calibri" panose="020F0502020204030204" pitchFamily="34" charset="0"/>
              </a:rPr>
              <a:t>cie</a:t>
            </a:r>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60</a:t>
            </a:fld>
            <a:endParaRPr lang="uk-UA"/>
          </a:p>
        </p:txBody>
      </p:sp>
    </p:spTree>
    <p:extLst>
      <p:ext uri="{BB962C8B-B14F-4D97-AF65-F5344CB8AC3E}">
        <p14:creationId xmlns:p14="http://schemas.microsoft.com/office/powerpoint/2010/main" val="1388475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Before dodaje element przed objektem, a after dodaje po objekcie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By zobaczyć działanie tych pseudo-elementów, dodajmy ich do naszego przycisku z poprzedniego przykładu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Chyba jest ciekawe dlaczego te elementy są wewnątrz przycisku.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Pseudo-elementy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częścią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 przyciski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domyślnie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wyświetlają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before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after</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część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swojego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tekstu</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Jak chcemy zobaczyć pseudo elementy obok przycisku, to musimy zmienić ich pozycjonowanie na absolute, oraz pozycjonowanie przycisku na relative.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61</a:t>
            </a:fld>
            <a:endParaRPr lang="uk-UA"/>
          </a:p>
        </p:txBody>
      </p:sp>
    </p:spTree>
    <p:extLst>
      <p:ext uri="{BB962C8B-B14F-4D97-AF65-F5344CB8AC3E}">
        <p14:creationId xmlns:p14="http://schemas.microsoft.com/office/powerpoint/2010/main" val="3138484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translate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(x, y)</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Przemieszcza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poziomie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(X)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pionie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(Y)</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Zobaćmy przykłady: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Dodatne wartości 50 i 100 px przesuwają objekt 50 px wprawo i 100px w dól.</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Ujemne wartości -50 i -100 px przesuwają go 50 px w lewo i 100 px do góry.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Jeśli w argumencie podasz wartość procentową, obiekt zostanie przesunięty na określoną odległość, która zależy od wielkości obiektu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a:t>
            </a:fld>
            <a:endParaRPr lang="uk-UA"/>
          </a:p>
        </p:txBody>
      </p:sp>
    </p:spTree>
    <p:extLst>
      <p:ext uri="{BB962C8B-B14F-4D97-AF65-F5344CB8AC3E}">
        <p14:creationId xmlns:p14="http://schemas.microsoft.com/office/powerpoint/2010/main" val="579607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wykorzystania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pseudo-elementów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oraz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ładnej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która poprawia UI/UX.</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62</a:t>
            </a:fld>
            <a:endParaRPr lang="uk-UA"/>
          </a:p>
        </p:txBody>
      </p:sp>
    </p:spTree>
    <p:extLst>
      <p:ext uri="{BB962C8B-B14F-4D97-AF65-F5344CB8AC3E}">
        <p14:creationId xmlns:p14="http://schemas.microsoft.com/office/powerpoint/2010/main" val="2477136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Przy najechaniu myszką na tekst, pojawia się podkreślenie.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63</a:t>
            </a:fld>
            <a:endParaRPr lang="uk-UA"/>
          </a:p>
        </p:txBody>
      </p:sp>
    </p:spTree>
    <p:extLst>
      <p:ext uri="{BB962C8B-B14F-4D97-AF65-F5344CB8AC3E}">
        <p14:creationId xmlns:p14="http://schemas.microsoft.com/office/powerpoint/2010/main" val="25112150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przygotujmy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naszą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tekstem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obiektów</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64</a:t>
            </a:fld>
            <a:endParaRPr lang="uk-UA"/>
          </a:p>
        </p:txBody>
      </p:sp>
    </p:spTree>
    <p:extLst>
      <p:ext uri="{BB962C8B-B14F-4D97-AF65-F5344CB8AC3E}">
        <p14:creationId xmlns:p14="http://schemas.microsoft.com/office/powerpoint/2010/main" val="356821405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Stwórzmy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prosty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pseudoelement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później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będzie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niebieskim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paskiem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tekstem</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Zajmuje 100% długości tekstu, ale jest zmniejszony do 0%, czyli jest niewidoczny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65</a:t>
            </a:fld>
            <a:endParaRPr lang="uk-UA"/>
          </a:p>
        </p:txBody>
      </p:sp>
    </p:spTree>
    <p:extLst>
      <p:ext uri="{BB962C8B-B14F-4D97-AF65-F5344CB8AC3E}">
        <p14:creationId xmlns:p14="http://schemas.microsoft.com/office/powerpoint/2010/main" val="16769011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Teraz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musimy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zdefiniować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działanie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niebieskiego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paska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najechaniu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kursorem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tekst</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Czyli przy najechaniu na tekst myszką nasz pseudo element after musi większyć swoją długość do 100%.</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Do stylu pseudo elementu dodajemy przejście transformacji trwające 0.3 sekundy</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66</a:t>
            </a:fld>
            <a:endParaRPr lang="uk-UA"/>
          </a:p>
        </p:txBody>
      </p:sp>
    </p:spTree>
    <p:extLst>
      <p:ext uri="{BB962C8B-B14F-4D97-AF65-F5344CB8AC3E}">
        <p14:creationId xmlns:p14="http://schemas.microsoft.com/office/powerpoint/2010/main" val="97581099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Kod końcowy w CSS3 wygląda w ten sposób, sprawdźmy wynik w przeglądarce.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67</a:t>
            </a:fld>
            <a:endParaRPr lang="uk-UA"/>
          </a:p>
        </p:txBody>
      </p:sp>
    </p:spTree>
    <p:extLst>
      <p:ext uri="{BB962C8B-B14F-4D97-AF65-F5344CB8AC3E}">
        <p14:creationId xmlns:p14="http://schemas.microsoft.com/office/powerpoint/2010/main" val="10650466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Wszystko działa jak powinno, więc zrobiliśmy to poprawnie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68</a:t>
            </a:fld>
            <a:endParaRPr lang="uk-UA"/>
          </a:p>
        </p:txBody>
      </p:sp>
    </p:spTree>
    <p:extLst>
      <p:ext uri="{BB962C8B-B14F-4D97-AF65-F5344CB8AC3E}">
        <p14:creationId xmlns:p14="http://schemas.microsoft.com/office/powerpoint/2010/main" val="28874047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Ostatnie co sobie zrobimy, to ciekawą animację obracającej się karty, która po najechaniu odwraca się i pokazuje drugą stronę.</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69</a:t>
            </a:fld>
            <a:endParaRPr lang="uk-UA"/>
          </a:p>
        </p:txBody>
      </p:sp>
    </p:spTree>
    <p:extLst>
      <p:ext uri="{BB962C8B-B14F-4D97-AF65-F5344CB8AC3E}">
        <p14:creationId xmlns:p14="http://schemas.microsoft.com/office/powerpoint/2010/main" val="36430508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Tworzymy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HTML,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umieszczamy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główny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blok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kartą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mieści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sobie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dwa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bloki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karty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ustawiamy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początkowe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Tylną stronę karty odwracamy do tyłu.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70</a:t>
            </a:fld>
            <a:endParaRPr lang="uk-UA"/>
          </a:p>
        </p:txBody>
      </p:sp>
    </p:spTree>
    <p:extLst>
      <p:ext uri="{BB962C8B-B14F-4D97-AF65-F5344CB8AC3E}">
        <p14:creationId xmlns:p14="http://schemas.microsoft.com/office/powerpoint/2010/main" val="39548214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Aby nasza animacja nie wyglądała płasko, musimy ustawić wartość perspektywy dla głównego kontenera. Perspektywa określa odległość "kamery" (punktu widzenia) od elementu w przestrzeni 3D.</a:t>
            </a:r>
            <a:r>
              <a:rPr lang="pl-PL"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Im większa wartość, tym obrót wydaje się bardziej subtelny i "płaski".</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Dal</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naszej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karty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musimy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ustawić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styl</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transformacji</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Styl transformacji może zawierać jedną z dwóch wartości: flat lub preserve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-3d</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Wybieramy preserve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-3d,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zapewnić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obrót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3D</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71</a:t>
            </a:fld>
            <a:endParaRPr lang="uk-UA"/>
          </a:p>
        </p:txBody>
      </p:sp>
    </p:spTree>
    <p:extLst>
      <p:ext uri="{BB962C8B-B14F-4D97-AF65-F5344CB8AC3E}">
        <p14:creationId xmlns:p14="http://schemas.microsoft.com/office/powerpoint/2010/main" val="1893848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Istnieje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również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możliwość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przesuwania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wzdłuż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translateX oraz translateY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potrzebuj</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tylko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jednego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argumentu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Pierwszy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pokazuje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ruch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wzdłuż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poziomej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drugi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wzdłuż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pionowej</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8</a:t>
            </a:fld>
            <a:endParaRPr lang="uk-UA"/>
          </a:p>
        </p:txBody>
      </p:sp>
    </p:spTree>
    <p:extLst>
      <p:ext uri="{BB962C8B-B14F-4D97-AF65-F5344CB8AC3E}">
        <p14:creationId xmlns:p14="http://schemas.microsoft.com/office/powerpoint/2010/main" val="761707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Kiedy element (np. karta) obraca się w przestrzeni 3D przy użyciu rotateY(180deg), domyślnie jego tylna strona nadal będzie widoczna. W efekcie użytkownik zobaczy odwrócony przód karty zamiast jej drugiej strony.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backface-visibility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hidden</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właściwość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tylna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powinna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widoczna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gdy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obrócony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72</a:t>
            </a:fld>
            <a:endParaRPr lang="uk-UA"/>
          </a:p>
        </p:txBody>
      </p:sp>
    </p:spTree>
    <p:extLst>
      <p:ext uri="{BB962C8B-B14F-4D97-AF65-F5344CB8AC3E}">
        <p14:creationId xmlns:p14="http://schemas.microsoft.com/office/powerpoint/2010/main" val="46285073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Zostało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tylko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odwracania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karty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najechaniu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myszką</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73</a:t>
            </a:fld>
            <a:endParaRPr lang="uk-UA"/>
          </a:p>
        </p:txBody>
      </p:sp>
    </p:spTree>
    <p:extLst>
      <p:ext uri="{BB962C8B-B14F-4D97-AF65-F5344CB8AC3E}">
        <p14:creationId xmlns:p14="http://schemas.microsoft.com/office/powerpoint/2010/main" val="4118105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Sprawdzamy nasz styl strony i patrzymy co nam się udało stworzyć w przeglądarce.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74</a:t>
            </a:fld>
            <a:endParaRPr lang="uk-UA"/>
          </a:p>
        </p:txBody>
      </p:sp>
    </p:spTree>
    <p:extLst>
      <p:ext uri="{BB962C8B-B14F-4D97-AF65-F5344CB8AC3E}">
        <p14:creationId xmlns:p14="http://schemas.microsoft.com/office/powerpoint/2010/main" val="1284416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lagi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spadki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wydajności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None/>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Nie każda animacja w CSS działa płynnie – czasami możemy zauważyć przycięcia (lagi), skokowe animacje lub spadki FPS. Dzieje się tak, gdy przeglądarka nie nadąża z renderowaniem animacji w 60 klatkach na sekundę (FPS).</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Najczęstsze przyczyny lagów to: brak akceleracji GPU, zbyt duża liczba jednoczesnych animacji, animowanie niewłaściwych właściwości CSS (takich jak width, height, top, left), albo skomplikowane cienie (box-shadow) i filtry (filter).</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optymalizować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były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None/>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uniknąć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lagów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spadków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FPS,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należy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stosować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techniki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optymalizacji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zmniejszają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obciążenie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przeglądarki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Pierwszym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krokiem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opacity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zamiast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width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height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top</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left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ponieważ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ostatnie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powodują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konieczność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przeliczania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układu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Reflow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bardzo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kosztowne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wydajności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Warto także aktywować akcelerację sprzętową (GPU Acceleration) poprzez dodanie „will-change: transform”. Dzięki temu przeglądarka wie, że dany element będzie animowany i od razu rezerwuje dla niego zasoby, co przyspiesza renderowanie i eliminuje przycięcia.</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Należy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również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minimalizować</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liczbę</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animowanych</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Zamiast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drobnych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osobno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lepiej</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kontener</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który</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b="1" kern="100" dirty="0" err="1">
                <a:effectLst/>
                <a:latin typeface="Times New Roman" panose="02020603050405020304" pitchFamily="18" charset="0"/>
                <a:ea typeface="Calibri" panose="020F0502020204030204" pitchFamily="34" charset="0"/>
                <a:cs typeface="Times New Roman" panose="02020603050405020304" pitchFamily="18" charset="0"/>
              </a:rPr>
              <a:t>zawiera</a:t>
            </a:r>
            <a:r>
              <a:rPr lang="uk-UA" sz="1800" b="1"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wiele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drobnych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zmniejsza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liczbę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operacji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obliczeniowych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Stosując te optymalizacje, unikniemy lagów i poprawimy płynność animacji, zachowując wydajność strony nawet na słabszych urządzeniach.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sprawdzić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czy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laguje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buNone/>
            </a:pP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upewnić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się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powoduje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lagów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możemy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skorzystać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narzędzi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deweloperskich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przeglądarki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analizować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wydajność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monitorować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liczbę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klatek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sekundę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(FPS).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Jeśli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działa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prawidłowo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powinna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utrzymywać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stałe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60 FPS.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Jeśli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spada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oznacza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przeglądarka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nadąża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z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renderowaniem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konieczna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optymalizacja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Najlepszym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sposobem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analizę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wydajności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jest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zakładka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Performance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Chrome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DevTools</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albo Edge DevTools</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76</a:t>
            </a:fld>
            <a:endParaRPr lang="uk-UA"/>
          </a:p>
        </p:txBody>
      </p:sp>
    </p:spTree>
    <p:extLst>
      <p:ext uri="{BB962C8B-B14F-4D97-AF65-F5344CB8AC3E}">
        <p14:creationId xmlns:p14="http://schemas.microsoft.com/office/powerpoint/2010/main" val="6247595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Jeśli materiał przypadł Ci do gustu i chcesz spróbować samodzielnie wykonać animację, spróbuj powtórzyć taką animację dla swojego przycisku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77</a:t>
            </a:fld>
            <a:endParaRPr lang="uk-UA"/>
          </a:p>
        </p:txBody>
      </p:sp>
    </p:spTree>
    <p:extLst>
      <p:ext uri="{BB962C8B-B14F-4D97-AF65-F5344CB8AC3E}">
        <p14:creationId xmlns:p14="http://schemas.microsoft.com/office/powerpoint/2010/main" val="39394425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całą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prezentację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poznaliśmy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CSS3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zmienia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sposób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projektowania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efektom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wizualnym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już</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tylko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statycznymi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dokumentami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dynamicznymi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przestrzeniami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reagują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użytkownika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Transformacje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przesuwanie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skalowanie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elementów</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pozwalają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płynne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ruchy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bez</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potrzeby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użycia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JavaScript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Przejścia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pomagają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uzyskać</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subtelne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które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poprawiają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UX.</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wizualne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sprawiają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wygląda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profesjonalnie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nowocześnie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Omówiliśmy najpopularniejsze animacje i efekty CSS3, które są kluczowe w tworzeniu interaktywnych stron.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Ale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dopiero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początek</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CSS3 oferuje jeszcze bardziej zaawansowane techniki, które warto poznać: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Efekt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Parallax</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Scrolling</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Blendowanie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kolorów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Motion</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Path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Animation</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Zaawansowane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3D</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i tak dalej.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Strony internetowe rozwijają się bardzo dynamicznie, dlatego warto eksperymentować, uczyć się nowych zastosowań i śledzić trendy w web designie.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78</a:t>
            </a:fld>
            <a:endParaRPr lang="uk-UA"/>
          </a:p>
        </p:txBody>
      </p:sp>
    </p:spTree>
    <p:extLst>
      <p:ext uri="{BB962C8B-B14F-4D97-AF65-F5344CB8AC3E}">
        <p14:creationId xmlns:p14="http://schemas.microsoft.com/office/powerpoint/2010/main" val="22494792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Mam</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nadzieję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że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informacje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zawarte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prezentacji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były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dla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ciebie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przydatne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Dziękuję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uwagę</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i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powodzenia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animowaniu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interaktywnych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stron</a:t>
            </a:r>
            <a:r>
              <a:rPr lang="uk-UA" sz="1800" kern="10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uk-UA"/>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79</a:t>
            </a:fld>
            <a:endParaRPr lang="uk-UA"/>
          </a:p>
        </p:txBody>
      </p:sp>
    </p:spTree>
    <p:extLst>
      <p:ext uri="{BB962C8B-B14F-4D97-AF65-F5344CB8AC3E}">
        <p14:creationId xmlns:p14="http://schemas.microsoft.com/office/powerpoint/2010/main" val="3136143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Zmiana rozmiaru objektu scale. Argumentami scale są liczby lub wartości procentowe. Aby zmniejszyć obiekt, argumenty muszą mieścić się w przedziale od 0 do 1 lub od 0% do 100%. Aby zwiększyć - wpisz liczbę większą niż 1 lub procent większy niż 100.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Jeśli nie podasz drugiego argumentu, obiekt zostanie powiększony symetrycznie.</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Pierwszy przykład pokazuje podwojenie wysokości obiektu.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Drugi przykład pokazuje proporcjonalne podwojenie elementu.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Trzeci przykład pokazuje proporcjonalne zmniejszenie o połowę elementu</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9</a:t>
            </a:fld>
            <a:endParaRPr lang="uk-UA"/>
          </a:p>
        </p:txBody>
      </p:sp>
    </p:spTree>
    <p:extLst>
      <p:ext uri="{BB962C8B-B14F-4D97-AF65-F5344CB8AC3E}">
        <p14:creationId xmlns:p14="http://schemas.microsoft.com/office/powerpoint/2010/main" val="329680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pPr>
              <a:lnSpc>
                <a:spcPct val="107000"/>
              </a:lnSpc>
              <a:spcAft>
                <a:spcPts val="800"/>
              </a:spcAft>
              <a:buNone/>
            </a:pP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Obracanie elementu rotate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zawiera</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argument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określający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kąt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obrotu</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podany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stopniach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radianach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lub</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liczbie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pełnych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obrotów</a:t>
            </a:r>
            <a:r>
              <a:rPr lang="pl-PL"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buNone/>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dodatnie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obracają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obiekt</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prawo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ujemne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lewo</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Poniższe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przykłady</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demonstrują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wykonanie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rotacji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elementu</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trzech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przypadkach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podane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są</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różne</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wartości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rotacji</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w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różnych</a:t>
            </a:r>
            <a:r>
              <a:rPr lang="uk-UA" sz="18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uk-UA" sz="1800" kern="100" dirty="0" err="1">
                <a:effectLst/>
                <a:latin typeface="Times New Roman" panose="02020603050405020304" pitchFamily="18" charset="0"/>
                <a:ea typeface="Calibri" panose="020F0502020204030204" pitchFamily="34" charset="0"/>
                <a:cs typeface="Times New Roman" panose="02020603050405020304" pitchFamily="18" charset="0"/>
              </a:rPr>
              <a:t>jednostkach</a:t>
            </a:r>
            <a:endParaRPr lang="uk-UA"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
        <p:nvSpPr>
          <p:cNvPr id="4" name="Місце для номера слайда 3"/>
          <p:cNvSpPr>
            <a:spLocks noGrp="1"/>
          </p:cNvSpPr>
          <p:nvPr>
            <p:ph type="sldNum" sz="quarter" idx="5"/>
          </p:nvPr>
        </p:nvSpPr>
        <p:spPr/>
        <p:txBody>
          <a:bodyPr/>
          <a:lstStyle/>
          <a:p>
            <a:fld id="{716A7D18-7ED1-4830-A347-BF110BF7D17F}" type="slidenum">
              <a:rPr lang="uk-UA" smtClean="0"/>
              <a:t>10</a:t>
            </a:fld>
            <a:endParaRPr lang="uk-UA"/>
          </a:p>
        </p:txBody>
      </p:sp>
    </p:spTree>
    <p:extLst>
      <p:ext uri="{BB962C8B-B14F-4D97-AF65-F5344CB8AC3E}">
        <p14:creationId xmlns:p14="http://schemas.microsoft.com/office/powerpoint/2010/main" val="333746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13.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1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8.png"/><Relationship Id="rId2" Type="http://schemas.openxmlformats.org/officeDocument/2006/relationships/notesSlide" Target="../notesSlides/notesSlide13.xml"/><Relationship Id="rId16"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6.png"/><Relationship Id="rId10" Type="http://schemas.openxmlformats.org/officeDocument/2006/relationships/image" Target="../media/image41.svg"/><Relationship Id="rId4" Type="http://schemas.openxmlformats.org/officeDocument/2006/relationships/image" Target="../media/image6.svg"/><Relationship Id="rId9" Type="http://schemas.openxmlformats.org/officeDocument/2006/relationships/image" Target="../media/image40.png"/><Relationship Id="rId1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image" Target="../media/image5.png"/><Relationship Id="rId7" Type="http://schemas.openxmlformats.org/officeDocument/2006/relationships/image" Target="../media/image38.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notesSlide" Target="../notesSlides/notesSlide20.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37.svg"/><Relationship Id="rId11" Type="http://schemas.openxmlformats.org/officeDocument/2006/relationships/image" Target="../media/image76.png"/><Relationship Id="rId5" Type="http://schemas.openxmlformats.org/officeDocument/2006/relationships/image" Target="../media/image36.png"/><Relationship Id="rId15" Type="http://schemas.openxmlformats.org/officeDocument/2006/relationships/image" Target="../media/image80.png"/><Relationship Id="rId10" Type="http://schemas.openxmlformats.org/officeDocument/2006/relationships/image" Target="../media/image41.svg"/><Relationship Id="rId19" Type="http://schemas.openxmlformats.org/officeDocument/2006/relationships/image" Target="../media/image84.png"/><Relationship Id="rId4" Type="http://schemas.openxmlformats.org/officeDocument/2006/relationships/image" Target="../media/image6.svg"/><Relationship Id="rId9" Type="http://schemas.openxmlformats.org/officeDocument/2006/relationships/image" Target="../media/image40.png"/><Relationship Id="rId1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29.png"/><Relationship Id="rId7"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 Id="rId9"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89.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90.jpe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4.mp4"/><Relationship Id="rId1" Type="http://schemas.openxmlformats.org/officeDocument/2006/relationships/video" Target="NULL" TargetMode="External"/><Relationship Id="rId5" Type="http://schemas.openxmlformats.org/officeDocument/2006/relationships/image" Target="../media/image92.jpe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29.png"/><Relationship Id="rId7" Type="http://schemas.openxmlformats.org/officeDocument/2006/relationships/image" Target="../media/image9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01.png"/><Relationship Id="rId5" Type="http://schemas.openxmlformats.org/officeDocument/2006/relationships/image" Target="../media/image3.png"/><Relationship Id="rId10" Type="http://schemas.openxmlformats.org/officeDocument/2006/relationships/image" Target="../media/image100.png"/><Relationship Id="rId4" Type="http://schemas.openxmlformats.org/officeDocument/2006/relationships/image" Target="../media/image96.svg"/><Relationship Id="rId9" Type="http://schemas.openxmlformats.org/officeDocument/2006/relationships/image" Target="../media/image99.png"/></Relationships>
</file>

<file path=ppt/slides/_rels/slide2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8.jpe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06.jpeg"/></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6.mp4"/><Relationship Id="rId1" Type="http://schemas.openxmlformats.org/officeDocument/2006/relationships/video" Target="NULL" TargetMode="External"/><Relationship Id="rId5" Type="http://schemas.openxmlformats.org/officeDocument/2006/relationships/image" Target="../media/image108.jpe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7.mp4"/><Relationship Id="rId1" Type="http://schemas.openxmlformats.org/officeDocument/2006/relationships/video" Target="NULL" TargetMode="External"/><Relationship Id="rId5" Type="http://schemas.openxmlformats.org/officeDocument/2006/relationships/image" Target="../media/image110.jpe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8.mp4"/><Relationship Id="rId1" Type="http://schemas.openxmlformats.org/officeDocument/2006/relationships/video" Target="NULL" TargetMode="External"/><Relationship Id="rId5" Type="http://schemas.openxmlformats.org/officeDocument/2006/relationships/image" Target="../media/image112.jpe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113.jpeg"/><Relationship Id="rId4"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9.mp4"/><Relationship Id="rId1" Type="http://schemas.openxmlformats.org/officeDocument/2006/relationships/video" Target="NULL" TargetMode="External"/><Relationship Id="rId5" Type="http://schemas.openxmlformats.org/officeDocument/2006/relationships/image" Target="../media/image113.jpeg"/><Relationship Id="rId4"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119.jpeg"/><Relationship Id="rId4"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5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0.mp4"/><Relationship Id="rId1" Type="http://schemas.openxmlformats.org/officeDocument/2006/relationships/video" Target="NULL" TargetMode="External"/><Relationship Id="rId5" Type="http://schemas.openxmlformats.org/officeDocument/2006/relationships/image" Target="../media/image119.jpeg"/><Relationship Id="rId4"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p4"/><Relationship Id="rId1" Type="http://schemas.openxmlformats.org/officeDocument/2006/relationships/video" Target="NULL" TargetMode="External"/><Relationship Id="rId5" Type="http://schemas.openxmlformats.org/officeDocument/2006/relationships/image" Target="../media/image127.jpeg"/><Relationship Id="rId4"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5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1.mp4"/><Relationship Id="rId1" Type="http://schemas.openxmlformats.org/officeDocument/2006/relationships/video" Target="NULL" TargetMode="External"/><Relationship Id="rId5" Type="http://schemas.openxmlformats.org/officeDocument/2006/relationships/image" Target="../media/image127.jpeg"/><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6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6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6.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35.pn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137.jpeg"/><Relationship Id="rId4"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2.mp4"/><Relationship Id="rId1" Type="http://schemas.openxmlformats.org/officeDocument/2006/relationships/video" Target="NULL" TargetMode="External"/><Relationship Id="rId5" Type="http://schemas.openxmlformats.org/officeDocument/2006/relationships/image" Target="../media/image137.jpeg"/><Relationship Id="rId4" Type="http://schemas.openxmlformats.org/officeDocument/2006/relationships/notesSlide" Target="../notesSlides/notesSlide66.xml"/></Relationships>
</file>

<file path=ppt/slides/_rels/slide6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7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3.mp4"/><Relationship Id="rId1" Type="http://schemas.openxmlformats.org/officeDocument/2006/relationships/video" Target="NULL" TargetMode="External"/><Relationship Id="rId4" Type="http://schemas.openxmlformats.org/officeDocument/2006/relationships/image" Target="../media/image151.jpeg"/></Relationships>
</file>

<file path=ppt/slides/_rels/slide76.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7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152.jpeg"/><Relationship Id="rId3" Type="http://schemas.openxmlformats.org/officeDocument/2006/relationships/slideLayout" Target="../slideLayouts/slideLayout7.xml"/><Relationship Id="rId7" Type="http://schemas.openxmlformats.org/officeDocument/2006/relationships/image" Target="../media/image3.png"/><Relationship Id="rId12" Type="http://schemas.openxmlformats.org/officeDocument/2006/relationships/image" Target="../media/image41.svg"/><Relationship Id="rId2" Type="http://schemas.microsoft.com/office/2007/relationships/media" Target="../media/media14.mp4"/><Relationship Id="rId1" Type="http://schemas.openxmlformats.org/officeDocument/2006/relationships/video" Target="NULL" TargetMode="External"/><Relationship Id="rId6" Type="http://schemas.openxmlformats.org/officeDocument/2006/relationships/image" Target="../media/image2.svg"/><Relationship Id="rId11" Type="http://schemas.openxmlformats.org/officeDocument/2006/relationships/image" Target="../media/image40.png"/><Relationship Id="rId5" Type="http://schemas.openxmlformats.org/officeDocument/2006/relationships/image" Target="../media/image1.png"/><Relationship Id="rId10" Type="http://schemas.openxmlformats.org/officeDocument/2006/relationships/image" Target="../media/image6.svg"/><Relationship Id="rId4" Type="http://schemas.openxmlformats.org/officeDocument/2006/relationships/notesSlide" Target="../notesSlides/notesSlide74.xml"/><Relationship Id="rId9" Type="http://schemas.openxmlformats.org/officeDocument/2006/relationships/image" Target="../media/image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uk-UA"/>
          </a:p>
        </p:txBody>
      </p:sp>
      <p:sp>
        <p:nvSpPr>
          <p:cNvPr id="4" name="TextBox 4"/>
          <p:cNvSpPr txBox="1"/>
          <p:nvPr/>
        </p:nvSpPr>
        <p:spPr>
          <a:xfrm>
            <a:off x="4541052" y="2702325"/>
            <a:ext cx="10053990" cy="4637245"/>
          </a:xfrm>
          <a:prstGeom prst="rect">
            <a:avLst/>
          </a:prstGeom>
        </p:spPr>
        <p:txBody>
          <a:bodyPr lIns="0" tIns="0" rIns="0" bIns="0" rtlCol="0" anchor="t">
            <a:spAutoFit/>
          </a:bodyPr>
          <a:lstStyle/>
          <a:p>
            <a:pPr algn="ctr">
              <a:lnSpc>
                <a:spcPts val="8800"/>
              </a:lnSpc>
            </a:pPr>
            <a:r>
              <a:rPr lang="en-US" sz="8000" b="1" dirty="0">
                <a:solidFill>
                  <a:srgbClr val="191919"/>
                </a:solidFill>
                <a:latin typeface="Alegreya Sans Medium"/>
                <a:ea typeface="Alegreya Sans Medium"/>
                <a:cs typeface="Alegreya Sans Medium"/>
                <a:sym typeface="Alegreya Sans Medium"/>
              </a:rPr>
              <a:t>CSS3: </a:t>
            </a:r>
            <a:r>
              <a:rPr lang="en-US" sz="8000" b="1" dirty="0" err="1">
                <a:solidFill>
                  <a:srgbClr val="191919"/>
                </a:solidFill>
                <a:latin typeface="Alegreya Sans Medium"/>
                <a:ea typeface="Alegreya Sans Medium"/>
                <a:cs typeface="Alegreya Sans Medium"/>
                <a:sym typeface="Alegreya Sans Medium"/>
              </a:rPr>
              <a:t>Animacje</a:t>
            </a:r>
            <a:r>
              <a:rPr lang="en-US" sz="8000" b="1" dirty="0">
                <a:solidFill>
                  <a:srgbClr val="191919"/>
                </a:solidFill>
                <a:latin typeface="Alegreya Sans Medium"/>
                <a:ea typeface="Alegreya Sans Medium"/>
                <a:cs typeface="Alegreya Sans Medium"/>
                <a:sym typeface="Alegreya Sans Medium"/>
              </a:rPr>
              <a:t>, </a:t>
            </a:r>
            <a:r>
              <a:rPr lang="en-US" sz="8000" b="1" dirty="0" err="1">
                <a:solidFill>
                  <a:srgbClr val="191919"/>
                </a:solidFill>
                <a:latin typeface="Alegreya Sans Medium"/>
                <a:ea typeface="Alegreya Sans Medium"/>
                <a:cs typeface="Alegreya Sans Medium"/>
                <a:sym typeface="Alegreya Sans Medium"/>
              </a:rPr>
              <a:t>transformacje</a:t>
            </a:r>
            <a:r>
              <a:rPr lang="en-US" sz="8000" b="1" dirty="0">
                <a:solidFill>
                  <a:srgbClr val="191919"/>
                </a:solidFill>
                <a:latin typeface="Alegreya Sans Medium"/>
                <a:ea typeface="Alegreya Sans Medium"/>
                <a:cs typeface="Alegreya Sans Medium"/>
                <a:sym typeface="Alegreya Sans Medium"/>
              </a:rPr>
              <a:t> </a:t>
            </a:r>
            <a:r>
              <a:rPr lang="en-US" sz="8000" b="1" dirty="0" err="1">
                <a:solidFill>
                  <a:srgbClr val="191919"/>
                </a:solidFill>
                <a:latin typeface="Alegreya Sans Medium"/>
                <a:ea typeface="Alegreya Sans Medium"/>
                <a:cs typeface="Alegreya Sans Medium"/>
                <a:sym typeface="Alegreya Sans Medium"/>
              </a:rPr>
              <a:t>i</a:t>
            </a:r>
            <a:r>
              <a:rPr lang="en-US" sz="8000" b="1" dirty="0">
                <a:solidFill>
                  <a:srgbClr val="191919"/>
                </a:solidFill>
                <a:latin typeface="Alegreya Sans Medium"/>
                <a:ea typeface="Alegreya Sans Medium"/>
                <a:cs typeface="Alegreya Sans Medium"/>
                <a:sym typeface="Alegreya Sans Medium"/>
              </a:rPr>
              <a:t> </a:t>
            </a:r>
            <a:r>
              <a:rPr lang="en-US" sz="8000" b="1" dirty="0" err="1">
                <a:solidFill>
                  <a:srgbClr val="191919"/>
                </a:solidFill>
                <a:latin typeface="Alegreya Sans Medium"/>
                <a:ea typeface="Alegreya Sans Medium"/>
                <a:cs typeface="Alegreya Sans Medium"/>
                <a:sym typeface="Alegreya Sans Medium"/>
              </a:rPr>
              <a:t>efekty</a:t>
            </a:r>
            <a:r>
              <a:rPr lang="en-US" sz="8000" b="1" dirty="0">
                <a:solidFill>
                  <a:srgbClr val="191919"/>
                </a:solidFill>
                <a:latin typeface="Alegreya Sans Medium"/>
                <a:ea typeface="Alegreya Sans Medium"/>
                <a:cs typeface="Alegreya Sans Medium"/>
                <a:sym typeface="Alegreya Sans Medium"/>
              </a:rPr>
              <a:t> </a:t>
            </a:r>
            <a:r>
              <a:rPr lang="en-US" sz="8000" b="1" dirty="0" err="1">
                <a:solidFill>
                  <a:srgbClr val="191919"/>
                </a:solidFill>
                <a:latin typeface="Alegreya Sans Medium"/>
                <a:ea typeface="Alegreya Sans Medium"/>
                <a:cs typeface="Alegreya Sans Medium"/>
                <a:sym typeface="Alegreya Sans Medium"/>
              </a:rPr>
              <a:t>wizualne</a:t>
            </a:r>
            <a:r>
              <a:rPr lang="en-US" sz="8000" b="1" dirty="0">
                <a:solidFill>
                  <a:srgbClr val="191919"/>
                </a:solidFill>
                <a:latin typeface="Alegreya Sans Medium"/>
                <a:ea typeface="Alegreya Sans Medium"/>
                <a:cs typeface="Alegreya Sans Medium"/>
                <a:sym typeface="Alegreya Sans Medium"/>
              </a:rPr>
              <a:t> w </a:t>
            </a:r>
            <a:r>
              <a:rPr lang="en-US" sz="8000" b="1" dirty="0" err="1">
                <a:solidFill>
                  <a:srgbClr val="191919"/>
                </a:solidFill>
                <a:latin typeface="Alegreya Sans Medium"/>
                <a:ea typeface="Alegreya Sans Medium"/>
                <a:cs typeface="Alegreya Sans Medium"/>
                <a:sym typeface="Alegreya Sans Medium"/>
              </a:rPr>
              <a:t>interaktywnych</a:t>
            </a:r>
            <a:r>
              <a:rPr lang="en-US" sz="8000" b="1" dirty="0">
                <a:solidFill>
                  <a:srgbClr val="191919"/>
                </a:solidFill>
                <a:latin typeface="Alegreya Sans Medium"/>
                <a:ea typeface="Alegreya Sans Medium"/>
                <a:cs typeface="Alegreya Sans Medium"/>
                <a:sym typeface="Alegreya Sans Medium"/>
              </a:rPr>
              <a:t> </a:t>
            </a:r>
            <a:r>
              <a:rPr lang="en-US" sz="8000" b="1" dirty="0" err="1">
                <a:solidFill>
                  <a:srgbClr val="191919"/>
                </a:solidFill>
                <a:latin typeface="Alegreya Sans Medium"/>
                <a:ea typeface="Alegreya Sans Medium"/>
                <a:cs typeface="Alegreya Sans Medium"/>
                <a:sym typeface="Alegreya Sans Medium"/>
              </a:rPr>
              <a:t>stronach</a:t>
            </a:r>
            <a:endParaRPr lang="en-US" sz="8000" b="1" dirty="0">
              <a:solidFill>
                <a:srgbClr val="191919"/>
              </a:solidFill>
              <a:latin typeface="Alegreya Sans Medium"/>
              <a:ea typeface="Alegreya Sans Medium"/>
              <a:cs typeface="Alegreya Sans Medium"/>
              <a:sym typeface="Alegreya Sans Medium"/>
            </a:endParaRP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uk-U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540849" y="285615"/>
            <a:ext cx="11027343" cy="2593970"/>
            <a:chOff x="0" y="0"/>
            <a:chExt cx="14703125" cy="3458627"/>
          </a:xfrm>
        </p:grpSpPr>
        <p:sp>
          <p:nvSpPr>
            <p:cNvPr id="3" name="Freeform 3"/>
            <p:cNvSpPr/>
            <p:nvPr/>
          </p:nvSpPr>
          <p:spPr>
            <a:xfrm rot="-5400000">
              <a:off x="11551687" y="-80819"/>
              <a:ext cx="543927" cy="705566"/>
            </a:xfrm>
            <a:custGeom>
              <a:avLst/>
              <a:gdLst/>
              <a:ahLst/>
              <a:cxnLst/>
              <a:rect l="l" t="t" r="r" b="b"/>
              <a:pathLst>
                <a:path w="543927" h="705566">
                  <a:moveTo>
                    <a:pt x="0" y="0"/>
                  </a:moveTo>
                  <a:lnTo>
                    <a:pt x="543928" y="0"/>
                  </a:lnTo>
                  <a:lnTo>
                    <a:pt x="543928" y="705566"/>
                  </a:lnTo>
                  <a:lnTo>
                    <a:pt x="0" y="705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grpSp>
          <p:nvGrpSpPr>
            <p:cNvPr id="4" name="Group 4"/>
            <p:cNvGrpSpPr/>
            <p:nvPr/>
          </p:nvGrpSpPr>
          <p:grpSpPr>
            <a:xfrm>
              <a:off x="10003704" y="908354"/>
              <a:ext cx="1268744" cy="2550272"/>
              <a:chOff x="0" y="0"/>
              <a:chExt cx="180836" cy="363495"/>
            </a:xfrm>
          </p:grpSpPr>
          <p:sp>
            <p:nvSpPr>
              <p:cNvPr id="5" name="Freeform 5"/>
              <p:cNvSpPr/>
              <p:nvPr/>
            </p:nvSpPr>
            <p:spPr>
              <a:xfrm>
                <a:off x="0" y="0"/>
                <a:ext cx="180836" cy="363495"/>
              </a:xfrm>
              <a:custGeom>
                <a:avLst/>
                <a:gdLst/>
                <a:ahLst/>
                <a:cxnLst/>
                <a:rect l="l" t="t" r="r" b="b"/>
                <a:pathLst>
                  <a:path w="180836" h="363495">
                    <a:moveTo>
                      <a:pt x="0" y="0"/>
                    </a:moveTo>
                    <a:lnTo>
                      <a:pt x="180836" y="0"/>
                    </a:lnTo>
                    <a:lnTo>
                      <a:pt x="180836" y="363495"/>
                    </a:lnTo>
                    <a:lnTo>
                      <a:pt x="0" y="363495"/>
                    </a:lnTo>
                    <a:close/>
                  </a:path>
                </a:pathLst>
              </a:custGeom>
              <a:solidFill>
                <a:srgbClr val="123D33">
                  <a:alpha val="48627"/>
                </a:srgbClr>
              </a:solidFill>
            </p:spPr>
            <p:txBody>
              <a:bodyPr/>
              <a:lstStyle/>
              <a:p>
                <a:endParaRPr lang="uk-UA"/>
              </a:p>
            </p:txBody>
          </p:sp>
          <p:sp>
            <p:nvSpPr>
              <p:cNvPr id="6" name="TextBox 6"/>
              <p:cNvSpPr txBox="1"/>
              <p:nvPr/>
            </p:nvSpPr>
            <p:spPr>
              <a:xfrm>
                <a:off x="0" y="-47625"/>
                <a:ext cx="180836" cy="411120"/>
              </a:xfrm>
              <a:prstGeom prst="rect">
                <a:avLst/>
              </a:prstGeom>
            </p:spPr>
            <p:txBody>
              <a:bodyPr lIns="50800" tIns="50800" rIns="50800" bIns="50800" rtlCol="0" anchor="ctr"/>
              <a:lstStyle/>
              <a:p>
                <a:pPr algn="ctr">
                  <a:lnSpc>
                    <a:spcPts val="2520"/>
                  </a:lnSpc>
                </a:pPr>
                <a:endParaRPr/>
              </a:p>
            </p:txBody>
          </p:sp>
        </p:grpSp>
        <p:grpSp>
          <p:nvGrpSpPr>
            <p:cNvPr id="7" name="Group 7"/>
            <p:cNvGrpSpPr/>
            <p:nvPr/>
          </p:nvGrpSpPr>
          <p:grpSpPr>
            <a:xfrm rot="-2700000">
              <a:off x="12721086" y="841588"/>
              <a:ext cx="1270000" cy="2540000"/>
              <a:chOff x="0" y="0"/>
              <a:chExt cx="181015" cy="362031"/>
            </a:xfrm>
          </p:grpSpPr>
          <p:sp>
            <p:nvSpPr>
              <p:cNvPr id="8" name="Freeform 8"/>
              <p:cNvSpPr/>
              <p:nvPr/>
            </p:nvSpPr>
            <p:spPr>
              <a:xfrm>
                <a:off x="0" y="0"/>
                <a:ext cx="181015" cy="362031"/>
              </a:xfrm>
              <a:custGeom>
                <a:avLst/>
                <a:gdLst/>
                <a:ahLst/>
                <a:cxnLst/>
                <a:rect l="l" t="t" r="r" b="b"/>
                <a:pathLst>
                  <a:path w="181015" h="362031">
                    <a:moveTo>
                      <a:pt x="0" y="0"/>
                    </a:moveTo>
                    <a:lnTo>
                      <a:pt x="181015" y="0"/>
                    </a:lnTo>
                    <a:lnTo>
                      <a:pt x="181015" y="362031"/>
                    </a:lnTo>
                    <a:lnTo>
                      <a:pt x="0" y="362031"/>
                    </a:lnTo>
                    <a:close/>
                  </a:path>
                </a:pathLst>
              </a:custGeom>
              <a:solidFill>
                <a:srgbClr val="123D33"/>
              </a:solidFill>
            </p:spPr>
            <p:txBody>
              <a:bodyPr/>
              <a:lstStyle/>
              <a:p>
                <a:endParaRPr lang="uk-UA"/>
              </a:p>
            </p:txBody>
          </p:sp>
          <p:sp>
            <p:nvSpPr>
              <p:cNvPr id="9" name="TextBox 9"/>
              <p:cNvSpPr txBox="1"/>
              <p:nvPr/>
            </p:nvSpPr>
            <p:spPr>
              <a:xfrm>
                <a:off x="0" y="-47625"/>
                <a:ext cx="181015" cy="409656"/>
              </a:xfrm>
              <a:prstGeom prst="rect">
                <a:avLst/>
              </a:prstGeom>
            </p:spPr>
            <p:txBody>
              <a:bodyPr lIns="50800" tIns="50800" rIns="50800" bIns="50800" rtlCol="0" anchor="ctr"/>
              <a:lstStyle/>
              <a:p>
                <a:pPr algn="ctr">
                  <a:lnSpc>
                    <a:spcPts val="2520"/>
                  </a:lnSpc>
                </a:pPr>
                <a:endParaRPr/>
              </a:p>
            </p:txBody>
          </p:sp>
        </p:grpSp>
        <p:sp>
          <p:nvSpPr>
            <p:cNvPr id="10" name="Freeform 10"/>
            <p:cNvSpPr/>
            <p:nvPr/>
          </p:nvSpPr>
          <p:spPr>
            <a:xfrm>
              <a:off x="0" y="1128874"/>
              <a:ext cx="8008494" cy="2109233"/>
            </a:xfrm>
            <a:custGeom>
              <a:avLst/>
              <a:gdLst/>
              <a:ahLst/>
              <a:cxnLst/>
              <a:rect l="l" t="t" r="r" b="b"/>
              <a:pathLst>
                <a:path w="8008494" h="2109233">
                  <a:moveTo>
                    <a:pt x="0" y="0"/>
                  </a:moveTo>
                  <a:lnTo>
                    <a:pt x="8008494" y="0"/>
                  </a:lnTo>
                  <a:lnTo>
                    <a:pt x="8008494" y="2109233"/>
                  </a:lnTo>
                  <a:lnTo>
                    <a:pt x="0" y="2109233"/>
                  </a:lnTo>
                  <a:lnTo>
                    <a:pt x="0" y="0"/>
                  </a:lnTo>
                  <a:close/>
                </a:path>
              </a:pathLst>
            </a:custGeom>
            <a:blipFill>
              <a:blip r:embed="rId5"/>
              <a:stretch>
                <a:fillRect/>
              </a:stretch>
            </a:blipFill>
          </p:spPr>
          <p:txBody>
            <a:bodyPr/>
            <a:lstStyle/>
            <a:p>
              <a:endParaRPr lang="uk-UA"/>
            </a:p>
          </p:txBody>
        </p:sp>
      </p:grpSp>
      <p:grpSp>
        <p:nvGrpSpPr>
          <p:cNvPr id="11" name="Group 11"/>
          <p:cNvGrpSpPr/>
          <p:nvPr/>
        </p:nvGrpSpPr>
        <p:grpSpPr>
          <a:xfrm>
            <a:off x="540849" y="4206878"/>
            <a:ext cx="10969565" cy="2428503"/>
            <a:chOff x="0" y="0"/>
            <a:chExt cx="14626086" cy="3238004"/>
          </a:xfrm>
        </p:grpSpPr>
        <p:grpSp>
          <p:nvGrpSpPr>
            <p:cNvPr id="12" name="Group 12"/>
            <p:cNvGrpSpPr/>
            <p:nvPr/>
          </p:nvGrpSpPr>
          <p:grpSpPr>
            <a:xfrm>
              <a:off x="10003704" y="687732"/>
              <a:ext cx="1268744" cy="2550272"/>
              <a:chOff x="0" y="0"/>
              <a:chExt cx="180836" cy="363495"/>
            </a:xfrm>
          </p:grpSpPr>
          <p:sp>
            <p:nvSpPr>
              <p:cNvPr id="13" name="Freeform 13"/>
              <p:cNvSpPr/>
              <p:nvPr/>
            </p:nvSpPr>
            <p:spPr>
              <a:xfrm>
                <a:off x="0" y="0"/>
                <a:ext cx="180836" cy="363495"/>
              </a:xfrm>
              <a:custGeom>
                <a:avLst/>
                <a:gdLst/>
                <a:ahLst/>
                <a:cxnLst/>
                <a:rect l="l" t="t" r="r" b="b"/>
                <a:pathLst>
                  <a:path w="180836" h="363495">
                    <a:moveTo>
                      <a:pt x="0" y="0"/>
                    </a:moveTo>
                    <a:lnTo>
                      <a:pt x="180836" y="0"/>
                    </a:lnTo>
                    <a:lnTo>
                      <a:pt x="180836" y="363495"/>
                    </a:lnTo>
                    <a:lnTo>
                      <a:pt x="0" y="363495"/>
                    </a:lnTo>
                    <a:close/>
                  </a:path>
                </a:pathLst>
              </a:custGeom>
              <a:solidFill>
                <a:srgbClr val="123D33">
                  <a:alpha val="48627"/>
                </a:srgbClr>
              </a:solidFill>
            </p:spPr>
            <p:txBody>
              <a:bodyPr/>
              <a:lstStyle/>
              <a:p>
                <a:endParaRPr lang="uk-UA"/>
              </a:p>
            </p:txBody>
          </p:sp>
          <p:sp>
            <p:nvSpPr>
              <p:cNvPr id="14" name="TextBox 14"/>
              <p:cNvSpPr txBox="1"/>
              <p:nvPr/>
            </p:nvSpPr>
            <p:spPr>
              <a:xfrm>
                <a:off x="0" y="-47625"/>
                <a:ext cx="180836" cy="411120"/>
              </a:xfrm>
              <a:prstGeom prst="rect">
                <a:avLst/>
              </a:prstGeom>
            </p:spPr>
            <p:txBody>
              <a:bodyPr lIns="50800" tIns="50800" rIns="50800" bIns="50800" rtlCol="0" anchor="ctr"/>
              <a:lstStyle/>
              <a:p>
                <a:pPr algn="ctr">
                  <a:lnSpc>
                    <a:spcPts val="2520"/>
                  </a:lnSpc>
                </a:pPr>
                <a:endParaRPr/>
              </a:p>
            </p:txBody>
          </p:sp>
        </p:grpSp>
        <p:grpSp>
          <p:nvGrpSpPr>
            <p:cNvPr id="15" name="Group 15"/>
            <p:cNvGrpSpPr/>
            <p:nvPr/>
          </p:nvGrpSpPr>
          <p:grpSpPr>
            <a:xfrm rot="5400000">
              <a:off x="12721086" y="620966"/>
              <a:ext cx="1270000" cy="2540000"/>
              <a:chOff x="0" y="0"/>
              <a:chExt cx="181015" cy="362031"/>
            </a:xfrm>
          </p:grpSpPr>
          <p:sp>
            <p:nvSpPr>
              <p:cNvPr id="16" name="Freeform 16"/>
              <p:cNvSpPr/>
              <p:nvPr/>
            </p:nvSpPr>
            <p:spPr>
              <a:xfrm>
                <a:off x="0" y="0"/>
                <a:ext cx="181015" cy="362031"/>
              </a:xfrm>
              <a:custGeom>
                <a:avLst/>
                <a:gdLst/>
                <a:ahLst/>
                <a:cxnLst/>
                <a:rect l="l" t="t" r="r" b="b"/>
                <a:pathLst>
                  <a:path w="181015" h="362031">
                    <a:moveTo>
                      <a:pt x="0" y="0"/>
                    </a:moveTo>
                    <a:lnTo>
                      <a:pt x="181015" y="0"/>
                    </a:lnTo>
                    <a:lnTo>
                      <a:pt x="181015" y="362031"/>
                    </a:lnTo>
                    <a:lnTo>
                      <a:pt x="0" y="362031"/>
                    </a:lnTo>
                    <a:close/>
                  </a:path>
                </a:pathLst>
              </a:custGeom>
              <a:solidFill>
                <a:srgbClr val="123D33"/>
              </a:solidFill>
            </p:spPr>
            <p:txBody>
              <a:bodyPr/>
              <a:lstStyle/>
              <a:p>
                <a:endParaRPr lang="uk-UA"/>
              </a:p>
            </p:txBody>
          </p:sp>
          <p:sp>
            <p:nvSpPr>
              <p:cNvPr id="17" name="TextBox 17"/>
              <p:cNvSpPr txBox="1"/>
              <p:nvPr/>
            </p:nvSpPr>
            <p:spPr>
              <a:xfrm>
                <a:off x="0" y="-47625"/>
                <a:ext cx="181015" cy="409656"/>
              </a:xfrm>
              <a:prstGeom prst="rect">
                <a:avLst/>
              </a:prstGeom>
            </p:spPr>
            <p:txBody>
              <a:bodyPr lIns="50800" tIns="50800" rIns="50800" bIns="50800" rtlCol="0" anchor="ctr"/>
              <a:lstStyle/>
              <a:p>
                <a:pPr algn="ctr">
                  <a:lnSpc>
                    <a:spcPts val="2520"/>
                  </a:lnSpc>
                </a:pPr>
                <a:endParaRPr/>
              </a:p>
            </p:txBody>
          </p:sp>
        </p:grpSp>
        <p:sp>
          <p:nvSpPr>
            <p:cNvPr id="18" name="Freeform 18"/>
            <p:cNvSpPr/>
            <p:nvPr/>
          </p:nvSpPr>
          <p:spPr>
            <a:xfrm rot="-5400000">
              <a:off x="11551687" y="-80819"/>
              <a:ext cx="543927" cy="705566"/>
            </a:xfrm>
            <a:custGeom>
              <a:avLst/>
              <a:gdLst/>
              <a:ahLst/>
              <a:cxnLst/>
              <a:rect l="l" t="t" r="r" b="b"/>
              <a:pathLst>
                <a:path w="543927" h="705566">
                  <a:moveTo>
                    <a:pt x="0" y="0"/>
                  </a:moveTo>
                  <a:lnTo>
                    <a:pt x="543928" y="0"/>
                  </a:lnTo>
                  <a:lnTo>
                    <a:pt x="543928" y="705566"/>
                  </a:lnTo>
                  <a:lnTo>
                    <a:pt x="0" y="705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19" name="Freeform 19"/>
            <p:cNvSpPr/>
            <p:nvPr/>
          </p:nvSpPr>
          <p:spPr>
            <a:xfrm>
              <a:off x="0" y="981495"/>
              <a:ext cx="8011867" cy="1962747"/>
            </a:xfrm>
            <a:custGeom>
              <a:avLst/>
              <a:gdLst/>
              <a:ahLst/>
              <a:cxnLst/>
              <a:rect l="l" t="t" r="r" b="b"/>
              <a:pathLst>
                <a:path w="8011867" h="1962747">
                  <a:moveTo>
                    <a:pt x="0" y="0"/>
                  </a:moveTo>
                  <a:lnTo>
                    <a:pt x="8011867" y="0"/>
                  </a:lnTo>
                  <a:lnTo>
                    <a:pt x="8011867" y="1962746"/>
                  </a:lnTo>
                  <a:lnTo>
                    <a:pt x="0" y="1962746"/>
                  </a:lnTo>
                  <a:lnTo>
                    <a:pt x="0" y="0"/>
                  </a:lnTo>
                  <a:close/>
                </a:path>
              </a:pathLst>
            </a:custGeom>
            <a:blipFill>
              <a:blip r:embed="rId6"/>
              <a:stretch>
                <a:fillRect/>
              </a:stretch>
            </a:blipFill>
          </p:spPr>
          <p:txBody>
            <a:bodyPr/>
            <a:lstStyle/>
            <a:p>
              <a:endParaRPr lang="uk-UA"/>
            </a:p>
          </p:txBody>
        </p:sp>
      </p:grpSp>
      <p:grpSp>
        <p:nvGrpSpPr>
          <p:cNvPr id="20" name="Group 20"/>
          <p:cNvGrpSpPr/>
          <p:nvPr/>
        </p:nvGrpSpPr>
        <p:grpSpPr>
          <a:xfrm>
            <a:off x="540849" y="7647006"/>
            <a:ext cx="11027343" cy="2428503"/>
            <a:chOff x="0" y="0"/>
            <a:chExt cx="14703125" cy="3238004"/>
          </a:xfrm>
        </p:grpSpPr>
        <p:grpSp>
          <p:nvGrpSpPr>
            <p:cNvPr id="21" name="Group 21"/>
            <p:cNvGrpSpPr/>
            <p:nvPr/>
          </p:nvGrpSpPr>
          <p:grpSpPr>
            <a:xfrm>
              <a:off x="10003704" y="687732"/>
              <a:ext cx="1268744" cy="2550272"/>
              <a:chOff x="0" y="0"/>
              <a:chExt cx="180836" cy="363495"/>
            </a:xfrm>
          </p:grpSpPr>
          <p:sp>
            <p:nvSpPr>
              <p:cNvPr id="22" name="Freeform 22"/>
              <p:cNvSpPr/>
              <p:nvPr/>
            </p:nvSpPr>
            <p:spPr>
              <a:xfrm>
                <a:off x="0" y="0"/>
                <a:ext cx="180836" cy="363495"/>
              </a:xfrm>
              <a:custGeom>
                <a:avLst/>
                <a:gdLst/>
                <a:ahLst/>
                <a:cxnLst/>
                <a:rect l="l" t="t" r="r" b="b"/>
                <a:pathLst>
                  <a:path w="180836" h="363495">
                    <a:moveTo>
                      <a:pt x="0" y="0"/>
                    </a:moveTo>
                    <a:lnTo>
                      <a:pt x="180836" y="0"/>
                    </a:lnTo>
                    <a:lnTo>
                      <a:pt x="180836" y="363495"/>
                    </a:lnTo>
                    <a:lnTo>
                      <a:pt x="0" y="363495"/>
                    </a:lnTo>
                    <a:close/>
                  </a:path>
                </a:pathLst>
              </a:custGeom>
              <a:solidFill>
                <a:srgbClr val="123D33">
                  <a:alpha val="48627"/>
                </a:srgbClr>
              </a:solidFill>
            </p:spPr>
            <p:txBody>
              <a:bodyPr/>
              <a:lstStyle/>
              <a:p>
                <a:endParaRPr lang="uk-UA"/>
              </a:p>
            </p:txBody>
          </p:sp>
          <p:sp>
            <p:nvSpPr>
              <p:cNvPr id="23" name="TextBox 23"/>
              <p:cNvSpPr txBox="1"/>
              <p:nvPr/>
            </p:nvSpPr>
            <p:spPr>
              <a:xfrm>
                <a:off x="0" y="-47625"/>
                <a:ext cx="180836" cy="411120"/>
              </a:xfrm>
              <a:prstGeom prst="rect">
                <a:avLst/>
              </a:prstGeom>
            </p:spPr>
            <p:txBody>
              <a:bodyPr lIns="50800" tIns="50800" rIns="50800" bIns="50800" rtlCol="0" anchor="ctr"/>
              <a:lstStyle/>
              <a:p>
                <a:pPr algn="ctr">
                  <a:lnSpc>
                    <a:spcPts val="2520"/>
                  </a:lnSpc>
                </a:pPr>
                <a:endParaRPr/>
              </a:p>
            </p:txBody>
          </p:sp>
        </p:grpSp>
        <p:grpSp>
          <p:nvGrpSpPr>
            <p:cNvPr id="24" name="Group 24"/>
            <p:cNvGrpSpPr/>
            <p:nvPr/>
          </p:nvGrpSpPr>
          <p:grpSpPr>
            <a:xfrm rot="2700000">
              <a:off x="12721086" y="620966"/>
              <a:ext cx="1270000" cy="2540000"/>
              <a:chOff x="0" y="0"/>
              <a:chExt cx="181015" cy="362031"/>
            </a:xfrm>
          </p:grpSpPr>
          <p:sp>
            <p:nvSpPr>
              <p:cNvPr id="25" name="Freeform 25"/>
              <p:cNvSpPr/>
              <p:nvPr/>
            </p:nvSpPr>
            <p:spPr>
              <a:xfrm>
                <a:off x="0" y="0"/>
                <a:ext cx="181015" cy="362031"/>
              </a:xfrm>
              <a:custGeom>
                <a:avLst/>
                <a:gdLst/>
                <a:ahLst/>
                <a:cxnLst/>
                <a:rect l="l" t="t" r="r" b="b"/>
                <a:pathLst>
                  <a:path w="181015" h="362031">
                    <a:moveTo>
                      <a:pt x="0" y="0"/>
                    </a:moveTo>
                    <a:lnTo>
                      <a:pt x="181015" y="0"/>
                    </a:lnTo>
                    <a:lnTo>
                      <a:pt x="181015" y="362031"/>
                    </a:lnTo>
                    <a:lnTo>
                      <a:pt x="0" y="362031"/>
                    </a:lnTo>
                    <a:close/>
                  </a:path>
                </a:pathLst>
              </a:custGeom>
              <a:solidFill>
                <a:srgbClr val="123D33"/>
              </a:solidFill>
            </p:spPr>
            <p:txBody>
              <a:bodyPr/>
              <a:lstStyle/>
              <a:p>
                <a:endParaRPr lang="uk-UA"/>
              </a:p>
            </p:txBody>
          </p:sp>
          <p:sp>
            <p:nvSpPr>
              <p:cNvPr id="26" name="TextBox 26"/>
              <p:cNvSpPr txBox="1"/>
              <p:nvPr/>
            </p:nvSpPr>
            <p:spPr>
              <a:xfrm>
                <a:off x="0" y="-47625"/>
                <a:ext cx="181015" cy="409656"/>
              </a:xfrm>
              <a:prstGeom prst="rect">
                <a:avLst/>
              </a:prstGeom>
            </p:spPr>
            <p:txBody>
              <a:bodyPr lIns="50800" tIns="50800" rIns="50800" bIns="50800" rtlCol="0" anchor="ctr"/>
              <a:lstStyle/>
              <a:p>
                <a:pPr algn="ctr">
                  <a:lnSpc>
                    <a:spcPts val="2520"/>
                  </a:lnSpc>
                </a:pPr>
                <a:endParaRPr/>
              </a:p>
            </p:txBody>
          </p:sp>
        </p:grpSp>
        <p:sp>
          <p:nvSpPr>
            <p:cNvPr id="27" name="Freeform 27"/>
            <p:cNvSpPr/>
            <p:nvPr/>
          </p:nvSpPr>
          <p:spPr>
            <a:xfrm rot="-5400000" flipV="1">
              <a:off x="11551687" y="-80819"/>
              <a:ext cx="543927" cy="705566"/>
            </a:xfrm>
            <a:custGeom>
              <a:avLst/>
              <a:gdLst/>
              <a:ahLst/>
              <a:cxnLst/>
              <a:rect l="l" t="t" r="r" b="b"/>
              <a:pathLst>
                <a:path w="543927" h="705566">
                  <a:moveTo>
                    <a:pt x="0" y="705566"/>
                  </a:moveTo>
                  <a:lnTo>
                    <a:pt x="543928" y="705566"/>
                  </a:lnTo>
                  <a:lnTo>
                    <a:pt x="543928" y="0"/>
                  </a:lnTo>
                  <a:lnTo>
                    <a:pt x="0" y="0"/>
                  </a:lnTo>
                  <a:lnTo>
                    <a:pt x="0" y="705566"/>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28" name="Freeform 28"/>
            <p:cNvSpPr/>
            <p:nvPr/>
          </p:nvSpPr>
          <p:spPr>
            <a:xfrm>
              <a:off x="0" y="952241"/>
              <a:ext cx="8008494" cy="1877449"/>
            </a:xfrm>
            <a:custGeom>
              <a:avLst/>
              <a:gdLst/>
              <a:ahLst/>
              <a:cxnLst/>
              <a:rect l="l" t="t" r="r" b="b"/>
              <a:pathLst>
                <a:path w="8008494" h="1877449">
                  <a:moveTo>
                    <a:pt x="0" y="0"/>
                  </a:moveTo>
                  <a:lnTo>
                    <a:pt x="8008494" y="0"/>
                  </a:lnTo>
                  <a:lnTo>
                    <a:pt x="8008494" y="1877449"/>
                  </a:lnTo>
                  <a:lnTo>
                    <a:pt x="0" y="1877449"/>
                  </a:lnTo>
                  <a:lnTo>
                    <a:pt x="0" y="0"/>
                  </a:lnTo>
                  <a:close/>
                </a:path>
              </a:pathLst>
            </a:custGeom>
            <a:blipFill>
              <a:blip r:embed="rId7"/>
              <a:stretch>
                <a:fillRect/>
              </a:stretch>
            </a:blipFill>
          </p:spPr>
          <p:txBody>
            <a:bodyPr/>
            <a:lstStyle/>
            <a:p>
              <a:endParaRPr lang="uk-UA"/>
            </a:p>
          </p:txBody>
        </p:sp>
      </p:grpSp>
      <p:sp>
        <p:nvSpPr>
          <p:cNvPr id="29" name="TextBox 29"/>
          <p:cNvSpPr txBox="1"/>
          <p:nvPr/>
        </p:nvSpPr>
        <p:spPr>
          <a:xfrm>
            <a:off x="12246302" y="1468030"/>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rotate(angle)</a:t>
            </a:r>
          </a:p>
        </p:txBody>
      </p:sp>
      <p:sp>
        <p:nvSpPr>
          <p:cNvPr id="30" name="TextBox 30"/>
          <p:cNvSpPr txBox="1"/>
          <p:nvPr/>
        </p:nvSpPr>
        <p:spPr>
          <a:xfrm>
            <a:off x="12453671" y="2957141"/>
            <a:ext cx="4598260" cy="9074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Obraca element wokół własnej osi</a:t>
            </a:r>
          </a:p>
        </p:txBody>
      </p:sp>
      <p:sp>
        <p:nvSpPr>
          <p:cNvPr id="31" name="TextBox 31"/>
          <p:cNvSpPr txBox="1"/>
          <p:nvPr/>
        </p:nvSpPr>
        <p:spPr>
          <a:xfrm>
            <a:off x="12349987" y="4586249"/>
            <a:ext cx="4805629" cy="18218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Przyjmuje wartości:</a:t>
            </a:r>
          </a:p>
          <a:p>
            <a:pPr algn="ctr">
              <a:lnSpc>
                <a:spcPts val="3639"/>
              </a:lnSpc>
            </a:pPr>
            <a:r>
              <a:rPr lang="en-US" sz="2799">
                <a:solidFill>
                  <a:srgbClr val="191919"/>
                </a:solidFill>
                <a:latin typeface="Clear Sans"/>
                <a:ea typeface="Clear Sans"/>
                <a:cs typeface="Clear Sans"/>
                <a:sym typeface="Clear Sans"/>
              </a:rPr>
              <a:t>deg: stopni</a:t>
            </a:r>
          </a:p>
          <a:p>
            <a:pPr algn="ctr">
              <a:lnSpc>
                <a:spcPts val="3639"/>
              </a:lnSpc>
            </a:pPr>
            <a:r>
              <a:rPr lang="en-US" sz="2799">
                <a:solidFill>
                  <a:srgbClr val="191919"/>
                </a:solidFill>
                <a:latin typeface="Clear Sans"/>
                <a:ea typeface="Clear Sans"/>
                <a:cs typeface="Clear Sans"/>
                <a:sym typeface="Clear Sans"/>
              </a:rPr>
              <a:t>rad: radiany</a:t>
            </a:r>
          </a:p>
          <a:p>
            <a:pPr algn="ctr">
              <a:lnSpc>
                <a:spcPts val="3639"/>
              </a:lnSpc>
            </a:pPr>
            <a:r>
              <a:rPr lang="en-US" sz="2799">
                <a:solidFill>
                  <a:srgbClr val="191919"/>
                </a:solidFill>
                <a:latin typeface="Clear Sans"/>
                <a:ea typeface="Clear Sans"/>
                <a:cs typeface="Clear Sans"/>
                <a:sym typeface="Clear Sans"/>
              </a:rPr>
              <a:t>turn: obroty </a:t>
            </a:r>
          </a:p>
        </p:txBody>
      </p:sp>
      <p:sp>
        <p:nvSpPr>
          <p:cNvPr id="32" name="TextBox 32"/>
          <p:cNvSpPr txBox="1"/>
          <p:nvPr/>
        </p:nvSpPr>
        <p:spPr>
          <a:xfrm>
            <a:off x="11979499" y="7129757"/>
            <a:ext cx="5279801" cy="1821815"/>
          </a:xfrm>
          <a:prstGeom prst="rect">
            <a:avLst/>
          </a:prstGeom>
        </p:spPr>
        <p:txBody>
          <a:bodyPr lIns="0" tIns="0" rIns="0" bIns="0" rtlCol="0" anchor="t">
            <a:spAutoFit/>
          </a:bodyPr>
          <a:lstStyle/>
          <a:p>
            <a:pPr marL="604519" lvl="1" indent="-302260" algn="ctr">
              <a:lnSpc>
                <a:spcPts val="3639"/>
              </a:lnSpc>
              <a:buFont typeface="Arial"/>
              <a:buChar char="•"/>
            </a:pPr>
            <a:r>
              <a:rPr lang="en-US" sz="2799">
                <a:solidFill>
                  <a:srgbClr val="191919"/>
                </a:solidFill>
                <a:latin typeface="Clear Sans"/>
                <a:ea typeface="Clear Sans"/>
                <a:cs typeface="Clear Sans"/>
                <a:sym typeface="Clear Sans"/>
              </a:rPr>
              <a:t>Wartości dodatnie obracają element w prawo </a:t>
            </a:r>
          </a:p>
          <a:p>
            <a:pPr marL="604519" lvl="1" indent="-302260" algn="ctr">
              <a:lnSpc>
                <a:spcPts val="3639"/>
              </a:lnSpc>
              <a:buFont typeface="Arial"/>
              <a:buChar char="•"/>
            </a:pPr>
            <a:r>
              <a:rPr lang="en-US" sz="2799">
                <a:solidFill>
                  <a:srgbClr val="191919"/>
                </a:solidFill>
                <a:latin typeface="Clear Sans"/>
                <a:ea typeface="Clear Sans"/>
                <a:cs typeface="Clear Sans"/>
                <a:sym typeface="Clear Sans"/>
              </a:rPr>
              <a:t>Wartości ujemne obracają element w lewo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713275" y="3535851"/>
            <a:ext cx="8097892" cy="3278896"/>
            <a:chOff x="0" y="0"/>
            <a:chExt cx="10797189" cy="4371862"/>
          </a:xfrm>
        </p:grpSpPr>
        <p:grpSp>
          <p:nvGrpSpPr>
            <p:cNvPr id="3" name="Group 3"/>
            <p:cNvGrpSpPr/>
            <p:nvPr/>
          </p:nvGrpSpPr>
          <p:grpSpPr>
            <a:xfrm>
              <a:off x="8994905" y="282510"/>
              <a:ext cx="1641034" cy="1181498"/>
              <a:chOff x="0" y="0"/>
              <a:chExt cx="634658" cy="456936"/>
            </a:xfrm>
          </p:grpSpPr>
          <p:sp>
            <p:nvSpPr>
              <p:cNvPr id="4" name="Freeform 4"/>
              <p:cNvSpPr/>
              <p:nvPr/>
            </p:nvSpPr>
            <p:spPr>
              <a:xfrm>
                <a:off x="0" y="0"/>
                <a:ext cx="634658" cy="456936"/>
              </a:xfrm>
              <a:custGeom>
                <a:avLst/>
                <a:gdLst/>
                <a:ahLst/>
                <a:cxnLst/>
                <a:rect l="l" t="t" r="r" b="b"/>
                <a:pathLst>
                  <a:path w="634658" h="456936">
                    <a:moveTo>
                      <a:pt x="431458" y="0"/>
                    </a:moveTo>
                    <a:lnTo>
                      <a:pt x="0" y="0"/>
                    </a:lnTo>
                    <a:lnTo>
                      <a:pt x="203200" y="456936"/>
                    </a:lnTo>
                    <a:lnTo>
                      <a:pt x="634658" y="456936"/>
                    </a:lnTo>
                    <a:lnTo>
                      <a:pt x="431458" y="0"/>
                    </a:lnTo>
                    <a:close/>
                  </a:path>
                </a:pathLst>
              </a:custGeom>
              <a:solidFill>
                <a:srgbClr val="123D33"/>
              </a:solidFill>
            </p:spPr>
            <p:txBody>
              <a:bodyPr/>
              <a:lstStyle/>
              <a:p>
                <a:endParaRPr lang="uk-UA"/>
              </a:p>
            </p:txBody>
          </p:sp>
          <p:sp>
            <p:nvSpPr>
              <p:cNvPr id="5" name="TextBox 5"/>
              <p:cNvSpPr txBox="1"/>
              <p:nvPr/>
            </p:nvSpPr>
            <p:spPr>
              <a:xfrm>
                <a:off x="101600" y="-47625"/>
                <a:ext cx="431458" cy="504561"/>
              </a:xfrm>
              <a:prstGeom prst="rect">
                <a:avLst/>
              </a:prstGeom>
            </p:spPr>
            <p:txBody>
              <a:bodyPr lIns="40597" tIns="40597" rIns="40597" bIns="40597" rtlCol="0" anchor="ctr"/>
              <a:lstStyle/>
              <a:p>
                <a:pPr algn="ctr">
                  <a:lnSpc>
                    <a:spcPts val="2520"/>
                  </a:lnSpc>
                </a:pPr>
                <a:endParaRPr/>
              </a:p>
            </p:txBody>
          </p:sp>
        </p:grpSp>
        <p:grpSp>
          <p:nvGrpSpPr>
            <p:cNvPr id="6" name="Group 6"/>
            <p:cNvGrpSpPr/>
            <p:nvPr/>
          </p:nvGrpSpPr>
          <p:grpSpPr>
            <a:xfrm>
              <a:off x="7465594" y="282510"/>
              <a:ext cx="1181498" cy="1181498"/>
              <a:chOff x="0" y="0"/>
              <a:chExt cx="210726" cy="210726"/>
            </a:xfrm>
          </p:grpSpPr>
          <p:sp>
            <p:nvSpPr>
              <p:cNvPr id="7" name="Freeform 7"/>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25882"/>
                </a:srgbClr>
              </a:solidFill>
            </p:spPr>
            <p:txBody>
              <a:bodyPr/>
              <a:lstStyle/>
              <a:p>
                <a:endParaRPr lang="uk-UA"/>
              </a:p>
            </p:txBody>
          </p:sp>
          <p:sp>
            <p:nvSpPr>
              <p:cNvPr id="8" name="TextBox 8"/>
              <p:cNvSpPr txBox="1"/>
              <p:nvPr/>
            </p:nvSpPr>
            <p:spPr>
              <a:xfrm>
                <a:off x="0" y="-47625"/>
                <a:ext cx="210726" cy="258351"/>
              </a:xfrm>
              <a:prstGeom prst="rect">
                <a:avLst/>
              </a:prstGeom>
            </p:spPr>
            <p:txBody>
              <a:bodyPr lIns="40597" tIns="40597" rIns="40597" bIns="40597" rtlCol="0" anchor="ctr"/>
              <a:lstStyle/>
              <a:p>
                <a:pPr algn="ctr">
                  <a:lnSpc>
                    <a:spcPts val="2520"/>
                  </a:lnSpc>
                </a:pPr>
                <a:endParaRPr/>
              </a:p>
            </p:txBody>
          </p:sp>
        </p:grpSp>
        <p:sp>
          <p:nvSpPr>
            <p:cNvPr id="9" name="AutoShape 9"/>
            <p:cNvSpPr/>
            <p:nvPr/>
          </p:nvSpPr>
          <p:spPr>
            <a:xfrm flipH="1">
              <a:off x="7465594" y="62654"/>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10" name="AutoShape 10"/>
            <p:cNvSpPr/>
            <p:nvPr/>
          </p:nvSpPr>
          <p:spPr>
            <a:xfrm>
              <a:off x="7465594" y="1660027"/>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11" name="Freeform 11"/>
            <p:cNvSpPr/>
            <p:nvPr/>
          </p:nvSpPr>
          <p:spPr>
            <a:xfrm>
              <a:off x="0" y="0"/>
              <a:ext cx="5795261" cy="1746517"/>
            </a:xfrm>
            <a:custGeom>
              <a:avLst/>
              <a:gdLst/>
              <a:ahLst/>
              <a:cxnLst/>
              <a:rect l="l" t="t" r="r" b="b"/>
              <a:pathLst>
                <a:path w="5795261" h="1746517">
                  <a:moveTo>
                    <a:pt x="0" y="0"/>
                  </a:moveTo>
                  <a:lnTo>
                    <a:pt x="5795261" y="0"/>
                  </a:lnTo>
                  <a:lnTo>
                    <a:pt x="5795261" y="1746517"/>
                  </a:lnTo>
                  <a:lnTo>
                    <a:pt x="0" y="1746517"/>
                  </a:lnTo>
                  <a:lnTo>
                    <a:pt x="0" y="0"/>
                  </a:lnTo>
                  <a:close/>
                </a:path>
              </a:pathLst>
            </a:custGeom>
            <a:blipFill>
              <a:blip r:embed="rId3"/>
              <a:stretch>
                <a:fillRect/>
              </a:stretch>
            </a:blipFill>
          </p:spPr>
          <p:txBody>
            <a:bodyPr/>
            <a:lstStyle/>
            <a:p>
              <a:endParaRPr lang="uk-UA"/>
            </a:p>
          </p:txBody>
        </p:sp>
        <p:grpSp>
          <p:nvGrpSpPr>
            <p:cNvPr id="12" name="Group 12"/>
            <p:cNvGrpSpPr/>
            <p:nvPr/>
          </p:nvGrpSpPr>
          <p:grpSpPr>
            <a:xfrm>
              <a:off x="7465594" y="2910351"/>
              <a:ext cx="1181498" cy="1181498"/>
              <a:chOff x="0" y="0"/>
              <a:chExt cx="210726" cy="210726"/>
            </a:xfrm>
          </p:grpSpPr>
          <p:sp>
            <p:nvSpPr>
              <p:cNvPr id="13" name="Freeform 13"/>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25882"/>
                </a:srgbClr>
              </a:solidFill>
            </p:spPr>
            <p:txBody>
              <a:bodyPr/>
              <a:lstStyle/>
              <a:p>
                <a:endParaRPr lang="uk-UA"/>
              </a:p>
            </p:txBody>
          </p:sp>
          <p:sp>
            <p:nvSpPr>
              <p:cNvPr id="14" name="TextBox 14"/>
              <p:cNvSpPr txBox="1"/>
              <p:nvPr/>
            </p:nvSpPr>
            <p:spPr>
              <a:xfrm>
                <a:off x="0" y="-47625"/>
                <a:ext cx="210726" cy="258351"/>
              </a:xfrm>
              <a:prstGeom prst="rect">
                <a:avLst/>
              </a:prstGeom>
            </p:spPr>
            <p:txBody>
              <a:bodyPr lIns="40597" tIns="40597" rIns="40597" bIns="40597" rtlCol="0" anchor="ctr"/>
              <a:lstStyle/>
              <a:p>
                <a:pPr algn="ctr">
                  <a:lnSpc>
                    <a:spcPts val="2520"/>
                  </a:lnSpc>
                </a:pPr>
                <a:endParaRPr/>
              </a:p>
            </p:txBody>
          </p:sp>
        </p:grpSp>
        <p:sp>
          <p:nvSpPr>
            <p:cNvPr id="15" name="AutoShape 15"/>
            <p:cNvSpPr/>
            <p:nvPr/>
          </p:nvSpPr>
          <p:spPr>
            <a:xfrm flipH="1">
              <a:off x="7438240" y="4333762"/>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16" name="AutoShape 16"/>
            <p:cNvSpPr/>
            <p:nvPr/>
          </p:nvSpPr>
          <p:spPr>
            <a:xfrm>
              <a:off x="7465594" y="2716421"/>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17" name="Freeform 17"/>
            <p:cNvSpPr/>
            <p:nvPr/>
          </p:nvSpPr>
          <p:spPr>
            <a:xfrm>
              <a:off x="0" y="2716421"/>
              <a:ext cx="5796496" cy="1569357"/>
            </a:xfrm>
            <a:custGeom>
              <a:avLst/>
              <a:gdLst/>
              <a:ahLst/>
              <a:cxnLst/>
              <a:rect l="l" t="t" r="r" b="b"/>
              <a:pathLst>
                <a:path w="5796496" h="1569357">
                  <a:moveTo>
                    <a:pt x="0" y="0"/>
                  </a:moveTo>
                  <a:lnTo>
                    <a:pt x="5796496" y="0"/>
                  </a:lnTo>
                  <a:lnTo>
                    <a:pt x="5796496" y="1569357"/>
                  </a:lnTo>
                  <a:lnTo>
                    <a:pt x="0" y="1569357"/>
                  </a:lnTo>
                  <a:lnTo>
                    <a:pt x="0" y="0"/>
                  </a:lnTo>
                  <a:close/>
                </a:path>
              </a:pathLst>
            </a:custGeom>
            <a:blipFill>
              <a:blip r:embed="rId4"/>
              <a:stretch>
                <a:fillRect/>
              </a:stretch>
            </a:blipFill>
          </p:spPr>
          <p:txBody>
            <a:bodyPr/>
            <a:lstStyle/>
            <a:p>
              <a:endParaRPr lang="uk-UA"/>
            </a:p>
          </p:txBody>
        </p:sp>
        <p:grpSp>
          <p:nvGrpSpPr>
            <p:cNvPr id="18" name="Group 18"/>
            <p:cNvGrpSpPr/>
            <p:nvPr/>
          </p:nvGrpSpPr>
          <p:grpSpPr>
            <a:xfrm>
              <a:off x="9225692" y="2910351"/>
              <a:ext cx="1571497" cy="1178623"/>
              <a:chOff x="0" y="0"/>
              <a:chExt cx="812800" cy="609600"/>
            </a:xfrm>
          </p:grpSpPr>
          <p:sp>
            <p:nvSpPr>
              <p:cNvPr id="19" name="Freeform 19"/>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123D33"/>
              </a:solidFill>
            </p:spPr>
            <p:txBody>
              <a:bodyPr/>
              <a:lstStyle/>
              <a:p>
                <a:endParaRPr lang="uk-UA"/>
              </a:p>
            </p:txBody>
          </p:sp>
          <p:sp>
            <p:nvSpPr>
              <p:cNvPr id="20" name="TextBox 20"/>
              <p:cNvSpPr txBox="1"/>
              <p:nvPr/>
            </p:nvSpPr>
            <p:spPr>
              <a:xfrm>
                <a:off x="101600" y="-47625"/>
                <a:ext cx="609600" cy="657225"/>
              </a:xfrm>
              <a:prstGeom prst="rect">
                <a:avLst/>
              </a:prstGeom>
            </p:spPr>
            <p:txBody>
              <a:bodyPr lIns="40597" tIns="40597" rIns="40597" bIns="40597" rtlCol="0" anchor="ctr"/>
              <a:lstStyle/>
              <a:p>
                <a:pPr algn="ctr">
                  <a:lnSpc>
                    <a:spcPts val="2520"/>
                  </a:lnSpc>
                </a:pPr>
                <a:endParaRPr/>
              </a:p>
            </p:txBody>
          </p:sp>
        </p:grpSp>
      </p:grpSp>
      <p:grpSp>
        <p:nvGrpSpPr>
          <p:cNvPr id="21" name="Group 21"/>
          <p:cNvGrpSpPr/>
          <p:nvPr/>
        </p:nvGrpSpPr>
        <p:grpSpPr>
          <a:xfrm>
            <a:off x="9764898" y="3535851"/>
            <a:ext cx="7951642" cy="3215299"/>
            <a:chOff x="0" y="0"/>
            <a:chExt cx="10602189" cy="4287065"/>
          </a:xfrm>
        </p:grpSpPr>
        <p:grpSp>
          <p:nvGrpSpPr>
            <p:cNvPr id="22" name="Group 22"/>
            <p:cNvGrpSpPr/>
            <p:nvPr/>
          </p:nvGrpSpPr>
          <p:grpSpPr>
            <a:xfrm>
              <a:off x="7465594" y="282510"/>
              <a:ext cx="1181498" cy="1181498"/>
              <a:chOff x="0" y="0"/>
              <a:chExt cx="210726" cy="210726"/>
            </a:xfrm>
          </p:grpSpPr>
          <p:sp>
            <p:nvSpPr>
              <p:cNvPr id="23" name="Freeform 23"/>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25882"/>
                </a:srgbClr>
              </a:solidFill>
            </p:spPr>
            <p:txBody>
              <a:bodyPr/>
              <a:lstStyle/>
              <a:p>
                <a:endParaRPr lang="uk-UA"/>
              </a:p>
            </p:txBody>
          </p:sp>
          <p:sp>
            <p:nvSpPr>
              <p:cNvPr id="24" name="TextBox 24"/>
              <p:cNvSpPr txBox="1"/>
              <p:nvPr/>
            </p:nvSpPr>
            <p:spPr>
              <a:xfrm>
                <a:off x="0" y="-47625"/>
                <a:ext cx="210726" cy="258351"/>
              </a:xfrm>
              <a:prstGeom prst="rect">
                <a:avLst/>
              </a:prstGeom>
            </p:spPr>
            <p:txBody>
              <a:bodyPr lIns="40597" tIns="40597" rIns="40597" bIns="40597" rtlCol="0" anchor="ctr"/>
              <a:lstStyle/>
              <a:p>
                <a:pPr algn="ctr">
                  <a:lnSpc>
                    <a:spcPts val="2520"/>
                  </a:lnSpc>
                </a:pPr>
                <a:endParaRPr/>
              </a:p>
            </p:txBody>
          </p:sp>
        </p:grpSp>
        <p:sp>
          <p:nvSpPr>
            <p:cNvPr id="25" name="AutoShape 25"/>
            <p:cNvSpPr/>
            <p:nvPr/>
          </p:nvSpPr>
          <p:spPr>
            <a:xfrm>
              <a:off x="7271334" y="256914"/>
              <a:ext cx="0" cy="1208852"/>
            </a:xfrm>
            <a:prstGeom prst="line">
              <a:avLst/>
            </a:prstGeom>
            <a:ln w="76200" cap="flat">
              <a:solidFill>
                <a:srgbClr val="000000"/>
              </a:solidFill>
              <a:prstDash val="solid"/>
              <a:headEnd type="none" w="sm" len="sm"/>
              <a:tailEnd type="arrow" w="med" len="sm"/>
            </a:ln>
          </p:spPr>
          <p:txBody>
            <a:bodyPr/>
            <a:lstStyle/>
            <a:p>
              <a:endParaRPr lang="uk-UA"/>
            </a:p>
          </p:txBody>
        </p:sp>
        <p:sp>
          <p:nvSpPr>
            <p:cNvPr id="26" name="AutoShape 26"/>
            <p:cNvSpPr/>
            <p:nvPr/>
          </p:nvSpPr>
          <p:spPr>
            <a:xfrm flipV="1">
              <a:off x="8868707" y="256914"/>
              <a:ext cx="0" cy="1208852"/>
            </a:xfrm>
            <a:prstGeom prst="line">
              <a:avLst/>
            </a:prstGeom>
            <a:ln w="76200" cap="flat">
              <a:solidFill>
                <a:srgbClr val="000000"/>
              </a:solidFill>
              <a:prstDash val="solid"/>
              <a:headEnd type="none" w="sm" len="sm"/>
              <a:tailEnd type="arrow" w="med" len="sm"/>
            </a:ln>
          </p:spPr>
          <p:txBody>
            <a:bodyPr/>
            <a:lstStyle/>
            <a:p>
              <a:endParaRPr lang="uk-UA"/>
            </a:p>
          </p:txBody>
        </p:sp>
        <p:grpSp>
          <p:nvGrpSpPr>
            <p:cNvPr id="27" name="Group 27"/>
            <p:cNvGrpSpPr/>
            <p:nvPr/>
          </p:nvGrpSpPr>
          <p:grpSpPr>
            <a:xfrm>
              <a:off x="7465594" y="2912004"/>
              <a:ext cx="1181498" cy="1181498"/>
              <a:chOff x="0" y="0"/>
              <a:chExt cx="210726" cy="210726"/>
            </a:xfrm>
          </p:grpSpPr>
          <p:sp>
            <p:nvSpPr>
              <p:cNvPr id="28" name="Freeform 28"/>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25882"/>
                </a:srgbClr>
              </a:solidFill>
            </p:spPr>
            <p:txBody>
              <a:bodyPr/>
              <a:lstStyle/>
              <a:p>
                <a:endParaRPr lang="uk-UA"/>
              </a:p>
            </p:txBody>
          </p:sp>
          <p:sp>
            <p:nvSpPr>
              <p:cNvPr id="29" name="TextBox 29"/>
              <p:cNvSpPr txBox="1"/>
              <p:nvPr/>
            </p:nvSpPr>
            <p:spPr>
              <a:xfrm>
                <a:off x="0" y="-47625"/>
                <a:ext cx="210726" cy="258351"/>
              </a:xfrm>
              <a:prstGeom prst="rect">
                <a:avLst/>
              </a:prstGeom>
            </p:spPr>
            <p:txBody>
              <a:bodyPr lIns="40597" tIns="40597" rIns="40597" bIns="40597" rtlCol="0" anchor="ctr"/>
              <a:lstStyle/>
              <a:p>
                <a:pPr algn="ctr">
                  <a:lnSpc>
                    <a:spcPts val="2520"/>
                  </a:lnSpc>
                </a:pPr>
                <a:endParaRPr/>
              </a:p>
            </p:txBody>
          </p:sp>
        </p:grpSp>
        <p:grpSp>
          <p:nvGrpSpPr>
            <p:cNvPr id="30" name="Group 30"/>
            <p:cNvGrpSpPr/>
            <p:nvPr/>
          </p:nvGrpSpPr>
          <p:grpSpPr>
            <a:xfrm rot="-5400000">
              <a:off x="9190923" y="229768"/>
              <a:ext cx="1641034" cy="1181498"/>
              <a:chOff x="0" y="0"/>
              <a:chExt cx="634658" cy="456936"/>
            </a:xfrm>
          </p:grpSpPr>
          <p:sp>
            <p:nvSpPr>
              <p:cNvPr id="31" name="Freeform 31"/>
              <p:cNvSpPr/>
              <p:nvPr/>
            </p:nvSpPr>
            <p:spPr>
              <a:xfrm>
                <a:off x="0" y="0"/>
                <a:ext cx="634658" cy="456936"/>
              </a:xfrm>
              <a:custGeom>
                <a:avLst/>
                <a:gdLst/>
                <a:ahLst/>
                <a:cxnLst/>
                <a:rect l="l" t="t" r="r" b="b"/>
                <a:pathLst>
                  <a:path w="634658" h="456936">
                    <a:moveTo>
                      <a:pt x="431458" y="0"/>
                    </a:moveTo>
                    <a:lnTo>
                      <a:pt x="0" y="0"/>
                    </a:lnTo>
                    <a:lnTo>
                      <a:pt x="203200" y="456936"/>
                    </a:lnTo>
                    <a:lnTo>
                      <a:pt x="634658" y="456936"/>
                    </a:lnTo>
                    <a:lnTo>
                      <a:pt x="431458" y="0"/>
                    </a:lnTo>
                    <a:close/>
                  </a:path>
                </a:pathLst>
              </a:custGeom>
              <a:solidFill>
                <a:srgbClr val="123D33"/>
              </a:solidFill>
            </p:spPr>
            <p:txBody>
              <a:bodyPr/>
              <a:lstStyle/>
              <a:p>
                <a:endParaRPr lang="uk-UA"/>
              </a:p>
            </p:txBody>
          </p:sp>
          <p:sp>
            <p:nvSpPr>
              <p:cNvPr id="32" name="TextBox 32"/>
              <p:cNvSpPr txBox="1"/>
              <p:nvPr/>
            </p:nvSpPr>
            <p:spPr>
              <a:xfrm>
                <a:off x="101600" y="-47625"/>
                <a:ext cx="431458" cy="504561"/>
              </a:xfrm>
              <a:prstGeom prst="rect">
                <a:avLst/>
              </a:prstGeom>
            </p:spPr>
            <p:txBody>
              <a:bodyPr lIns="40597" tIns="40597" rIns="40597" bIns="40597" rtlCol="0" anchor="ctr"/>
              <a:lstStyle/>
              <a:p>
                <a:pPr algn="ctr">
                  <a:lnSpc>
                    <a:spcPts val="2520"/>
                  </a:lnSpc>
                </a:pPr>
                <a:endParaRPr/>
              </a:p>
            </p:txBody>
          </p:sp>
        </p:grpSp>
        <p:grpSp>
          <p:nvGrpSpPr>
            <p:cNvPr id="33" name="Group 33"/>
            <p:cNvGrpSpPr/>
            <p:nvPr/>
          </p:nvGrpSpPr>
          <p:grpSpPr>
            <a:xfrm rot="5400000">
              <a:off x="9225692" y="2912004"/>
              <a:ext cx="1571497" cy="1178623"/>
              <a:chOff x="0" y="0"/>
              <a:chExt cx="812800" cy="609600"/>
            </a:xfrm>
          </p:grpSpPr>
          <p:sp>
            <p:nvSpPr>
              <p:cNvPr id="34" name="Freeform 34"/>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123D33"/>
              </a:solidFill>
            </p:spPr>
            <p:txBody>
              <a:bodyPr/>
              <a:lstStyle/>
              <a:p>
                <a:endParaRPr lang="uk-UA"/>
              </a:p>
            </p:txBody>
          </p:sp>
          <p:sp>
            <p:nvSpPr>
              <p:cNvPr id="35" name="TextBox 35"/>
              <p:cNvSpPr txBox="1"/>
              <p:nvPr/>
            </p:nvSpPr>
            <p:spPr>
              <a:xfrm>
                <a:off x="101600" y="-47625"/>
                <a:ext cx="609600" cy="657225"/>
              </a:xfrm>
              <a:prstGeom prst="rect">
                <a:avLst/>
              </a:prstGeom>
            </p:spPr>
            <p:txBody>
              <a:bodyPr lIns="40597" tIns="40597" rIns="40597" bIns="40597" rtlCol="0" anchor="ctr"/>
              <a:lstStyle/>
              <a:p>
                <a:pPr algn="ctr">
                  <a:lnSpc>
                    <a:spcPts val="2520"/>
                  </a:lnSpc>
                </a:pPr>
                <a:endParaRPr/>
              </a:p>
            </p:txBody>
          </p:sp>
        </p:grpSp>
        <p:sp>
          <p:nvSpPr>
            <p:cNvPr id="36" name="AutoShape 36"/>
            <p:cNvSpPr/>
            <p:nvPr/>
          </p:nvSpPr>
          <p:spPr>
            <a:xfrm>
              <a:off x="8828110" y="2939359"/>
              <a:ext cx="0" cy="1208852"/>
            </a:xfrm>
            <a:prstGeom prst="line">
              <a:avLst/>
            </a:prstGeom>
            <a:ln w="76200" cap="flat">
              <a:solidFill>
                <a:srgbClr val="000000"/>
              </a:solidFill>
              <a:prstDash val="solid"/>
              <a:headEnd type="none" w="sm" len="sm"/>
              <a:tailEnd type="arrow" w="med" len="sm"/>
            </a:ln>
          </p:spPr>
          <p:txBody>
            <a:bodyPr/>
            <a:lstStyle/>
            <a:p>
              <a:endParaRPr lang="uk-UA"/>
            </a:p>
          </p:txBody>
        </p:sp>
        <p:sp>
          <p:nvSpPr>
            <p:cNvPr id="37" name="AutoShape 37"/>
            <p:cNvSpPr/>
            <p:nvPr/>
          </p:nvSpPr>
          <p:spPr>
            <a:xfrm flipV="1">
              <a:off x="7210770" y="2912004"/>
              <a:ext cx="0" cy="1208852"/>
            </a:xfrm>
            <a:prstGeom prst="line">
              <a:avLst/>
            </a:prstGeom>
            <a:ln w="76200" cap="flat">
              <a:solidFill>
                <a:srgbClr val="000000"/>
              </a:solidFill>
              <a:prstDash val="solid"/>
              <a:headEnd type="none" w="sm" len="sm"/>
              <a:tailEnd type="arrow" w="med" len="sm"/>
            </a:ln>
          </p:spPr>
          <p:txBody>
            <a:bodyPr/>
            <a:lstStyle/>
            <a:p>
              <a:endParaRPr lang="uk-UA"/>
            </a:p>
          </p:txBody>
        </p:sp>
        <p:sp>
          <p:nvSpPr>
            <p:cNvPr id="38" name="Freeform 38"/>
            <p:cNvSpPr/>
            <p:nvPr/>
          </p:nvSpPr>
          <p:spPr>
            <a:xfrm>
              <a:off x="0" y="2776754"/>
              <a:ext cx="5796496" cy="1449124"/>
            </a:xfrm>
            <a:custGeom>
              <a:avLst/>
              <a:gdLst/>
              <a:ahLst/>
              <a:cxnLst/>
              <a:rect l="l" t="t" r="r" b="b"/>
              <a:pathLst>
                <a:path w="5796496" h="1449124">
                  <a:moveTo>
                    <a:pt x="0" y="0"/>
                  </a:moveTo>
                  <a:lnTo>
                    <a:pt x="5796496" y="0"/>
                  </a:lnTo>
                  <a:lnTo>
                    <a:pt x="5796496" y="1449124"/>
                  </a:lnTo>
                  <a:lnTo>
                    <a:pt x="0" y="1449124"/>
                  </a:lnTo>
                  <a:lnTo>
                    <a:pt x="0" y="0"/>
                  </a:lnTo>
                  <a:close/>
                </a:path>
              </a:pathLst>
            </a:custGeom>
            <a:blipFill>
              <a:blip r:embed="rId5"/>
              <a:stretch>
                <a:fillRect/>
              </a:stretch>
            </a:blipFill>
          </p:spPr>
          <p:txBody>
            <a:bodyPr/>
            <a:lstStyle/>
            <a:p>
              <a:endParaRPr lang="uk-UA"/>
            </a:p>
          </p:txBody>
        </p:sp>
        <p:sp>
          <p:nvSpPr>
            <p:cNvPr id="39" name="Freeform 39"/>
            <p:cNvSpPr/>
            <p:nvPr/>
          </p:nvSpPr>
          <p:spPr>
            <a:xfrm>
              <a:off x="0" y="95955"/>
              <a:ext cx="5796496" cy="1449124"/>
            </a:xfrm>
            <a:custGeom>
              <a:avLst/>
              <a:gdLst/>
              <a:ahLst/>
              <a:cxnLst/>
              <a:rect l="l" t="t" r="r" b="b"/>
              <a:pathLst>
                <a:path w="5796496" h="1449124">
                  <a:moveTo>
                    <a:pt x="0" y="0"/>
                  </a:moveTo>
                  <a:lnTo>
                    <a:pt x="5796496" y="0"/>
                  </a:lnTo>
                  <a:lnTo>
                    <a:pt x="5796496" y="1449124"/>
                  </a:lnTo>
                  <a:lnTo>
                    <a:pt x="0" y="1449124"/>
                  </a:lnTo>
                  <a:lnTo>
                    <a:pt x="0" y="0"/>
                  </a:lnTo>
                  <a:close/>
                </a:path>
              </a:pathLst>
            </a:custGeom>
            <a:blipFill>
              <a:blip r:embed="rId6"/>
              <a:stretch>
                <a:fillRect/>
              </a:stretch>
            </a:blipFill>
          </p:spPr>
          <p:txBody>
            <a:bodyPr/>
            <a:lstStyle/>
            <a:p>
              <a:endParaRPr lang="uk-UA"/>
            </a:p>
          </p:txBody>
        </p:sp>
      </p:grpSp>
      <p:grpSp>
        <p:nvGrpSpPr>
          <p:cNvPr id="40" name="Group 40"/>
          <p:cNvGrpSpPr/>
          <p:nvPr/>
        </p:nvGrpSpPr>
        <p:grpSpPr>
          <a:xfrm>
            <a:off x="4636856" y="8195297"/>
            <a:ext cx="8001733" cy="1268734"/>
            <a:chOff x="0" y="0"/>
            <a:chExt cx="10668977" cy="1691645"/>
          </a:xfrm>
        </p:grpSpPr>
        <p:grpSp>
          <p:nvGrpSpPr>
            <p:cNvPr id="41" name="Group 41"/>
            <p:cNvGrpSpPr/>
            <p:nvPr/>
          </p:nvGrpSpPr>
          <p:grpSpPr>
            <a:xfrm>
              <a:off x="7154649" y="257956"/>
              <a:ext cx="1181498" cy="1181498"/>
              <a:chOff x="0" y="0"/>
              <a:chExt cx="210726" cy="210726"/>
            </a:xfrm>
          </p:grpSpPr>
          <p:sp>
            <p:nvSpPr>
              <p:cNvPr id="42" name="Freeform 42"/>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25882"/>
                </a:srgbClr>
              </a:solidFill>
            </p:spPr>
            <p:txBody>
              <a:bodyPr/>
              <a:lstStyle/>
              <a:p>
                <a:endParaRPr lang="uk-UA"/>
              </a:p>
            </p:txBody>
          </p:sp>
          <p:sp>
            <p:nvSpPr>
              <p:cNvPr id="43" name="TextBox 43"/>
              <p:cNvSpPr txBox="1"/>
              <p:nvPr/>
            </p:nvSpPr>
            <p:spPr>
              <a:xfrm>
                <a:off x="0" y="-47625"/>
                <a:ext cx="210726" cy="258351"/>
              </a:xfrm>
              <a:prstGeom prst="rect">
                <a:avLst/>
              </a:prstGeom>
            </p:spPr>
            <p:txBody>
              <a:bodyPr lIns="40597" tIns="40597" rIns="40597" bIns="40597" rtlCol="0" anchor="ctr"/>
              <a:lstStyle/>
              <a:p>
                <a:pPr algn="ctr">
                  <a:lnSpc>
                    <a:spcPts val="2520"/>
                  </a:lnSpc>
                </a:pPr>
                <a:endParaRPr/>
              </a:p>
            </p:txBody>
          </p:sp>
        </p:grpSp>
        <p:sp>
          <p:nvSpPr>
            <p:cNvPr id="44" name="AutoShape 44"/>
            <p:cNvSpPr/>
            <p:nvPr/>
          </p:nvSpPr>
          <p:spPr>
            <a:xfrm flipH="1">
              <a:off x="7154649" y="38100"/>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45" name="AutoShape 45"/>
            <p:cNvSpPr/>
            <p:nvPr/>
          </p:nvSpPr>
          <p:spPr>
            <a:xfrm>
              <a:off x="7154649" y="1635473"/>
              <a:ext cx="1208852" cy="0"/>
            </a:xfrm>
            <a:prstGeom prst="line">
              <a:avLst/>
            </a:prstGeom>
            <a:ln w="76200" cap="flat">
              <a:solidFill>
                <a:srgbClr val="000000"/>
              </a:solidFill>
              <a:prstDash val="solid"/>
              <a:headEnd type="none" w="sm" len="sm"/>
              <a:tailEnd type="arrow" w="med" len="sm"/>
            </a:ln>
          </p:spPr>
          <p:txBody>
            <a:bodyPr/>
            <a:lstStyle/>
            <a:p>
              <a:endParaRPr lang="uk-UA"/>
            </a:p>
          </p:txBody>
        </p:sp>
        <p:sp>
          <p:nvSpPr>
            <p:cNvPr id="46" name="AutoShape 46"/>
            <p:cNvSpPr/>
            <p:nvPr/>
          </p:nvSpPr>
          <p:spPr>
            <a:xfrm>
              <a:off x="8800601" y="62213"/>
              <a:ext cx="1321893" cy="437649"/>
            </a:xfrm>
            <a:prstGeom prst="line">
              <a:avLst/>
            </a:prstGeom>
            <a:ln w="50800" cap="flat">
              <a:solidFill>
                <a:srgbClr val="000000"/>
              </a:solidFill>
              <a:prstDash val="solid"/>
              <a:headEnd type="none" w="sm" len="sm"/>
              <a:tailEnd type="none" w="sm" len="sm"/>
            </a:ln>
          </p:spPr>
          <p:txBody>
            <a:bodyPr/>
            <a:lstStyle/>
            <a:p>
              <a:endParaRPr lang="uk-UA"/>
            </a:p>
          </p:txBody>
        </p:sp>
        <p:sp>
          <p:nvSpPr>
            <p:cNvPr id="47" name="AutoShape 47"/>
            <p:cNvSpPr/>
            <p:nvPr/>
          </p:nvSpPr>
          <p:spPr>
            <a:xfrm>
              <a:off x="9323860" y="1194900"/>
              <a:ext cx="1321893" cy="454034"/>
            </a:xfrm>
            <a:prstGeom prst="line">
              <a:avLst/>
            </a:prstGeom>
            <a:ln w="50800" cap="flat">
              <a:solidFill>
                <a:srgbClr val="000000"/>
              </a:solidFill>
              <a:prstDash val="solid"/>
              <a:headEnd type="none" w="sm" len="sm"/>
              <a:tailEnd type="none" w="sm" len="sm"/>
            </a:ln>
          </p:spPr>
          <p:txBody>
            <a:bodyPr/>
            <a:lstStyle/>
            <a:p>
              <a:endParaRPr lang="uk-UA"/>
            </a:p>
          </p:txBody>
        </p:sp>
        <p:sp>
          <p:nvSpPr>
            <p:cNvPr id="48" name="AutoShape 48"/>
            <p:cNvSpPr/>
            <p:nvPr/>
          </p:nvSpPr>
          <p:spPr>
            <a:xfrm>
              <a:off x="8800601" y="62213"/>
              <a:ext cx="523259" cy="1132687"/>
            </a:xfrm>
            <a:prstGeom prst="line">
              <a:avLst/>
            </a:prstGeom>
            <a:ln w="50800" cap="flat">
              <a:solidFill>
                <a:srgbClr val="000000"/>
              </a:solidFill>
              <a:prstDash val="solid"/>
              <a:headEnd type="none" w="sm" len="sm"/>
              <a:tailEnd type="none" w="sm" len="sm"/>
            </a:ln>
          </p:spPr>
          <p:txBody>
            <a:bodyPr/>
            <a:lstStyle/>
            <a:p>
              <a:endParaRPr lang="uk-UA"/>
            </a:p>
          </p:txBody>
        </p:sp>
        <p:sp>
          <p:nvSpPr>
            <p:cNvPr id="49" name="AutoShape 49"/>
            <p:cNvSpPr/>
            <p:nvPr/>
          </p:nvSpPr>
          <p:spPr>
            <a:xfrm>
              <a:off x="10122494" y="499862"/>
              <a:ext cx="523259" cy="1181498"/>
            </a:xfrm>
            <a:prstGeom prst="line">
              <a:avLst/>
            </a:prstGeom>
            <a:ln w="50800" cap="flat">
              <a:solidFill>
                <a:srgbClr val="000000"/>
              </a:solidFill>
              <a:prstDash val="solid"/>
              <a:headEnd type="none" w="sm" len="sm"/>
              <a:tailEnd type="none" w="sm" len="sm"/>
            </a:ln>
          </p:spPr>
          <p:txBody>
            <a:bodyPr/>
            <a:lstStyle/>
            <a:p>
              <a:endParaRPr lang="uk-UA"/>
            </a:p>
          </p:txBody>
        </p:sp>
        <p:sp>
          <p:nvSpPr>
            <p:cNvPr id="50" name="AutoShape 50"/>
            <p:cNvSpPr/>
            <p:nvPr/>
          </p:nvSpPr>
          <p:spPr>
            <a:xfrm>
              <a:off x="8536242" y="230601"/>
              <a:ext cx="0" cy="1208852"/>
            </a:xfrm>
            <a:prstGeom prst="line">
              <a:avLst/>
            </a:prstGeom>
            <a:ln w="76200" cap="flat">
              <a:solidFill>
                <a:srgbClr val="000000"/>
              </a:solidFill>
              <a:prstDash val="solid"/>
              <a:headEnd type="none" w="sm" len="sm"/>
              <a:tailEnd type="arrow" w="med" len="sm"/>
            </a:ln>
          </p:spPr>
          <p:txBody>
            <a:bodyPr/>
            <a:lstStyle/>
            <a:p>
              <a:endParaRPr lang="uk-UA"/>
            </a:p>
          </p:txBody>
        </p:sp>
        <p:sp>
          <p:nvSpPr>
            <p:cNvPr id="51" name="AutoShape 51"/>
            <p:cNvSpPr/>
            <p:nvPr/>
          </p:nvSpPr>
          <p:spPr>
            <a:xfrm flipV="1">
              <a:off x="6918902" y="203247"/>
              <a:ext cx="0" cy="1208852"/>
            </a:xfrm>
            <a:prstGeom prst="line">
              <a:avLst/>
            </a:prstGeom>
            <a:ln w="76200" cap="flat">
              <a:solidFill>
                <a:srgbClr val="000000"/>
              </a:solidFill>
              <a:prstDash val="solid"/>
              <a:headEnd type="none" w="sm" len="sm"/>
              <a:tailEnd type="arrow" w="med" len="sm"/>
            </a:ln>
          </p:spPr>
          <p:txBody>
            <a:bodyPr/>
            <a:lstStyle/>
            <a:p>
              <a:endParaRPr lang="uk-UA"/>
            </a:p>
          </p:txBody>
        </p:sp>
        <p:sp>
          <p:nvSpPr>
            <p:cNvPr id="52" name="Freeform 52"/>
            <p:cNvSpPr/>
            <p:nvPr/>
          </p:nvSpPr>
          <p:spPr>
            <a:xfrm>
              <a:off x="0" y="94594"/>
              <a:ext cx="5819373" cy="1502456"/>
            </a:xfrm>
            <a:custGeom>
              <a:avLst/>
              <a:gdLst/>
              <a:ahLst/>
              <a:cxnLst/>
              <a:rect l="l" t="t" r="r" b="b"/>
              <a:pathLst>
                <a:path w="5819373" h="1502456">
                  <a:moveTo>
                    <a:pt x="0" y="0"/>
                  </a:moveTo>
                  <a:lnTo>
                    <a:pt x="5819373" y="0"/>
                  </a:lnTo>
                  <a:lnTo>
                    <a:pt x="5819373" y="1502457"/>
                  </a:lnTo>
                  <a:lnTo>
                    <a:pt x="0" y="1502457"/>
                  </a:lnTo>
                  <a:lnTo>
                    <a:pt x="0" y="0"/>
                  </a:lnTo>
                  <a:close/>
                </a:path>
              </a:pathLst>
            </a:custGeom>
            <a:blipFill>
              <a:blip r:embed="rId7"/>
              <a:stretch>
                <a:fillRect/>
              </a:stretch>
            </a:blipFill>
          </p:spPr>
          <p:txBody>
            <a:bodyPr/>
            <a:lstStyle/>
            <a:p>
              <a:endParaRPr lang="uk-UA"/>
            </a:p>
          </p:txBody>
        </p:sp>
      </p:grpSp>
      <p:sp>
        <p:nvSpPr>
          <p:cNvPr id="53" name="TextBox 53"/>
          <p:cNvSpPr txBox="1"/>
          <p:nvPr/>
        </p:nvSpPr>
        <p:spPr>
          <a:xfrm>
            <a:off x="2255723" y="657225"/>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skew(ax, ay)</a:t>
            </a:r>
          </a:p>
        </p:txBody>
      </p:sp>
      <p:sp>
        <p:nvSpPr>
          <p:cNvPr id="54" name="TextBox 54"/>
          <p:cNvSpPr txBox="1"/>
          <p:nvPr/>
        </p:nvSpPr>
        <p:spPr>
          <a:xfrm>
            <a:off x="2463091" y="1866900"/>
            <a:ext cx="4598260" cy="9074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Zmienia kąt nachylenia elementu</a:t>
            </a:r>
          </a:p>
        </p:txBody>
      </p:sp>
      <p:sp>
        <p:nvSpPr>
          <p:cNvPr id="55" name="TextBox 55"/>
          <p:cNvSpPr txBox="1"/>
          <p:nvPr/>
        </p:nvSpPr>
        <p:spPr>
          <a:xfrm>
            <a:off x="10478415" y="1000125"/>
            <a:ext cx="4598260" cy="13646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Druga wartość jest opcjonalna, jeżeli jej nie ma, domyślnie będzie wynosić 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396773" y="5020464"/>
            <a:ext cx="3700927" cy="4988995"/>
          </a:xfrm>
          <a:custGeom>
            <a:avLst/>
            <a:gdLst/>
            <a:ahLst/>
            <a:cxnLst/>
            <a:rect l="l" t="t" r="r" b="b"/>
            <a:pathLst>
              <a:path w="3700927" h="4988995">
                <a:moveTo>
                  <a:pt x="0" y="0"/>
                </a:moveTo>
                <a:lnTo>
                  <a:pt x="3700928" y="0"/>
                </a:lnTo>
                <a:lnTo>
                  <a:pt x="3700928" y="4988996"/>
                </a:lnTo>
                <a:lnTo>
                  <a:pt x="0" y="4988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022609" y="5157523"/>
            <a:ext cx="3905460" cy="5264713"/>
          </a:xfrm>
          <a:custGeom>
            <a:avLst/>
            <a:gdLst/>
            <a:ahLst/>
            <a:cxnLst/>
            <a:rect l="l" t="t" r="r" b="b"/>
            <a:pathLst>
              <a:path w="3905460" h="5264713">
                <a:moveTo>
                  <a:pt x="0" y="0"/>
                </a:moveTo>
                <a:lnTo>
                  <a:pt x="3905460" y="0"/>
                </a:lnTo>
                <a:lnTo>
                  <a:pt x="3905460" y="5264713"/>
                </a:lnTo>
                <a:lnTo>
                  <a:pt x="0" y="5264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6822181" y="4097098"/>
            <a:ext cx="7486475" cy="1180134"/>
          </a:xfrm>
          <a:custGeom>
            <a:avLst/>
            <a:gdLst/>
            <a:ahLst/>
            <a:cxnLst/>
            <a:rect l="l" t="t" r="r" b="b"/>
            <a:pathLst>
              <a:path w="7486475" h="1180134">
                <a:moveTo>
                  <a:pt x="0" y="0"/>
                </a:moveTo>
                <a:lnTo>
                  <a:pt x="7486475" y="0"/>
                </a:lnTo>
                <a:lnTo>
                  <a:pt x="7486475" y="1180134"/>
                </a:lnTo>
                <a:lnTo>
                  <a:pt x="0" y="1180134"/>
                </a:lnTo>
                <a:lnTo>
                  <a:pt x="0" y="0"/>
                </a:lnTo>
                <a:close/>
              </a:path>
            </a:pathLst>
          </a:custGeom>
          <a:blipFill>
            <a:blip r:embed="rId7"/>
            <a:stretch>
              <a:fillRect/>
            </a:stretch>
          </a:blipFill>
        </p:spPr>
        <p:txBody>
          <a:bodyPr/>
          <a:lstStyle/>
          <a:p>
            <a:endParaRPr lang="uk-UA"/>
          </a:p>
        </p:txBody>
      </p:sp>
      <p:sp>
        <p:nvSpPr>
          <p:cNvPr id="5" name="TextBox 5"/>
          <p:cNvSpPr txBox="1"/>
          <p:nvPr/>
        </p:nvSpPr>
        <p:spPr>
          <a:xfrm>
            <a:off x="6822181" y="885825"/>
            <a:ext cx="6967890" cy="2335997"/>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Połączenie transformacji</a:t>
            </a:r>
          </a:p>
        </p:txBody>
      </p:sp>
      <p:grpSp>
        <p:nvGrpSpPr>
          <p:cNvPr id="6" name="Group 6"/>
          <p:cNvGrpSpPr/>
          <p:nvPr/>
        </p:nvGrpSpPr>
        <p:grpSpPr>
          <a:xfrm>
            <a:off x="9088680" y="6153532"/>
            <a:ext cx="2434892" cy="2635567"/>
            <a:chOff x="0" y="0"/>
            <a:chExt cx="3246523" cy="3514089"/>
          </a:xfrm>
        </p:grpSpPr>
        <p:grpSp>
          <p:nvGrpSpPr>
            <p:cNvPr id="7" name="Group 7"/>
            <p:cNvGrpSpPr/>
            <p:nvPr/>
          </p:nvGrpSpPr>
          <p:grpSpPr>
            <a:xfrm>
              <a:off x="0" y="0"/>
              <a:ext cx="1478448" cy="1478448"/>
              <a:chOff x="0" y="0"/>
              <a:chExt cx="210726" cy="210726"/>
            </a:xfrm>
          </p:grpSpPr>
          <p:sp>
            <p:nvSpPr>
              <p:cNvPr id="8" name="Freeform 8"/>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48627"/>
                </a:srgbClr>
              </a:solidFill>
            </p:spPr>
            <p:txBody>
              <a:bodyPr/>
              <a:lstStyle/>
              <a:p>
                <a:endParaRPr lang="uk-UA"/>
              </a:p>
            </p:txBody>
          </p:sp>
          <p:sp>
            <p:nvSpPr>
              <p:cNvPr id="9" name="TextBox 9"/>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grpSp>
          <p:nvGrpSpPr>
            <p:cNvPr id="10" name="Group 10"/>
            <p:cNvGrpSpPr/>
            <p:nvPr/>
          </p:nvGrpSpPr>
          <p:grpSpPr>
            <a:xfrm rot="2700000">
              <a:off x="1461878" y="1729444"/>
              <a:ext cx="1478448" cy="1478448"/>
              <a:chOff x="0" y="0"/>
              <a:chExt cx="210726" cy="210726"/>
            </a:xfrm>
          </p:grpSpPr>
          <p:sp>
            <p:nvSpPr>
              <p:cNvPr id="11" name="Freeform 11"/>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solidFill>
            </p:spPr>
            <p:txBody>
              <a:bodyPr/>
              <a:lstStyle/>
              <a:p>
                <a:endParaRPr lang="uk-UA"/>
              </a:p>
            </p:txBody>
          </p:sp>
          <p:sp>
            <p:nvSpPr>
              <p:cNvPr id="12" name="TextBox 12"/>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sp>
          <p:nvSpPr>
            <p:cNvPr id="13" name="AutoShape 13"/>
            <p:cNvSpPr/>
            <p:nvPr/>
          </p:nvSpPr>
          <p:spPr>
            <a:xfrm>
              <a:off x="739224" y="789682"/>
              <a:ext cx="1512678" cy="0"/>
            </a:xfrm>
            <a:prstGeom prst="line">
              <a:avLst/>
            </a:prstGeom>
            <a:ln w="101600" cap="flat">
              <a:solidFill>
                <a:srgbClr val="000000"/>
              </a:solidFill>
              <a:prstDash val="solid"/>
              <a:headEnd type="none" w="sm" len="sm"/>
              <a:tailEnd type="arrow" w="med" len="sm"/>
            </a:ln>
          </p:spPr>
          <p:txBody>
            <a:bodyPr/>
            <a:lstStyle/>
            <a:p>
              <a:endParaRPr lang="uk-UA"/>
            </a:p>
          </p:txBody>
        </p:sp>
        <p:sp>
          <p:nvSpPr>
            <p:cNvPr id="14" name="AutoShape 14"/>
            <p:cNvSpPr/>
            <p:nvPr/>
          </p:nvSpPr>
          <p:spPr>
            <a:xfrm flipH="1">
              <a:off x="2201102" y="739224"/>
              <a:ext cx="0" cy="1729444"/>
            </a:xfrm>
            <a:prstGeom prst="line">
              <a:avLst/>
            </a:prstGeom>
            <a:ln w="101600" cap="flat">
              <a:solidFill>
                <a:srgbClr val="000000"/>
              </a:solidFill>
              <a:prstDash val="solid"/>
              <a:headEnd type="none" w="sm" len="sm"/>
              <a:tailEnd type="arrow" w="med" len="sm"/>
            </a:ln>
          </p:spPr>
          <p:txBody>
            <a:bodyPr/>
            <a:lstStyle/>
            <a:p>
              <a:endParaRPr lang="uk-UA"/>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TextBox 2"/>
          <p:cNvSpPr txBox="1"/>
          <p:nvPr/>
        </p:nvSpPr>
        <p:spPr>
          <a:xfrm>
            <a:off x="10322826" y="657916"/>
            <a:ext cx="5502516" cy="942975"/>
          </a:xfrm>
          <a:prstGeom prst="rect">
            <a:avLst/>
          </a:prstGeom>
        </p:spPr>
        <p:txBody>
          <a:bodyPr lIns="0" tIns="0" rIns="0" bIns="0" rtlCol="0" anchor="t">
            <a:spAutoFit/>
          </a:bodyPr>
          <a:lstStyle/>
          <a:p>
            <a:pPr algn="l">
              <a:lnSpc>
                <a:spcPts val="6544"/>
              </a:lnSpc>
            </a:pPr>
            <a:r>
              <a:rPr lang="en-US" sz="5453" b="1">
                <a:solidFill>
                  <a:srgbClr val="191919"/>
                </a:solidFill>
                <a:latin typeface="Alegreya Sans Medium"/>
                <a:ea typeface="Alegreya Sans Medium"/>
                <a:cs typeface="Alegreya Sans Medium"/>
                <a:sym typeface="Alegreya Sans Medium"/>
              </a:rPr>
              <a:t>EFEKTY WIZUALNE</a:t>
            </a:r>
          </a:p>
        </p:txBody>
      </p:sp>
      <p:grpSp>
        <p:nvGrpSpPr>
          <p:cNvPr id="3" name="Group 3"/>
          <p:cNvGrpSpPr/>
          <p:nvPr/>
        </p:nvGrpSpPr>
        <p:grpSpPr>
          <a:xfrm>
            <a:off x="10698162" y="5161239"/>
            <a:ext cx="4751844" cy="3322020"/>
            <a:chOff x="0" y="0"/>
            <a:chExt cx="6335791" cy="4429360"/>
          </a:xfrm>
        </p:grpSpPr>
        <p:sp>
          <p:nvSpPr>
            <p:cNvPr id="4" name="TextBox 4"/>
            <p:cNvSpPr txBox="1"/>
            <p:nvPr/>
          </p:nvSpPr>
          <p:spPr>
            <a:xfrm>
              <a:off x="0" y="-38100"/>
              <a:ext cx="6335791" cy="635000"/>
            </a:xfrm>
            <a:prstGeom prst="rect">
              <a:avLst/>
            </a:prstGeom>
          </p:spPr>
          <p:txBody>
            <a:bodyPr lIns="0" tIns="0" rIns="0" bIns="0" rtlCol="0" anchor="t">
              <a:spAutoFit/>
            </a:bodyPr>
            <a:lstStyle/>
            <a:p>
              <a:pPr algn="l">
                <a:lnSpc>
                  <a:spcPts val="3299"/>
                </a:lnSpc>
              </a:pPr>
              <a:r>
                <a:rPr lang="en-US" sz="2999" b="1">
                  <a:solidFill>
                    <a:srgbClr val="191919"/>
                  </a:solidFill>
                  <a:latin typeface="Alegreya Sans Medium"/>
                  <a:ea typeface="Alegreya Sans Medium"/>
                  <a:cs typeface="Alegreya Sans Medium"/>
                  <a:sym typeface="Alegreya Sans Medium"/>
                </a:rPr>
                <a:t>Cienie</a:t>
              </a:r>
            </a:p>
          </p:txBody>
        </p:sp>
        <p:sp>
          <p:nvSpPr>
            <p:cNvPr id="5" name="TextBox 5"/>
            <p:cNvSpPr txBox="1"/>
            <p:nvPr/>
          </p:nvSpPr>
          <p:spPr>
            <a:xfrm>
              <a:off x="0" y="661395"/>
              <a:ext cx="6335791" cy="440267"/>
            </a:xfrm>
            <a:prstGeom prst="rect">
              <a:avLst/>
            </a:prstGeom>
          </p:spPr>
          <p:txBody>
            <a:bodyPr lIns="0" tIns="0" rIns="0" bIns="0" rtlCol="0" anchor="t">
              <a:spAutoFit/>
            </a:bodyPr>
            <a:lstStyle/>
            <a:p>
              <a:pPr algn="l">
                <a:lnSpc>
                  <a:spcPts val="2800"/>
                </a:lnSpc>
              </a:pPr>
              <a:r>
                <a:rPr lang="en-US" sz="2000">
                  <a:solidFill>
                    <a:srgbClr val="191919"/>
                  </a:solidFill>
                  <a:latin typeface="Noto Sans JP Light"/>
                  <a:ea typeface="Noto Sans JP Light"/>
                  <a:cs typeface="Noto Sans JP Light"/>
                  <a:sym typeface="Noto Sans JP Light"/>
                </a:rPr>
                <a:t>box-shadow, text-shadow</a:t>
              </a:r>
            </a:p>
          </p:txBody>
        </p:sp>
        <p:sp>
          <p:nvSpPr>
            <p:cNvPr id="6" name="TextBox 6"/>
            <p:cNvSpPr txBox="1"/>
            <p:nvPr/>
          </p:nvSpPr>
          <p:spPr>
            <a:xfrm>
              <a:off x="0" y="1625749"/>
              <a:ext cx="6335791" cy="635000"/>
            </a:xfrm>
            <a:prstGeom prst="rect">
              <a:avLst/>
            </a:prstGeom>
          </p:spPr>
          <p:txBody>
            <a:bodyPr lIns="0" tIns="0" rIns="0" bIns="0" rtlCol="0" anchor="t">
              <a:spAutoFit/>
            </a:bodyPr>
            <a:lstStyle/>
            <a:p>
              <a:pPr algn="l">
                <a:lnSpc>
                  <a:spcPts val="3299"/>
                </a:lnSpc>
              </a:pPr>
              <a:r>
                <a:rPr lang="en-US" sz="2999" b="1">
                  <a:solidFill>
                    <a:srgbClr val="191919"/>
                  </a:solidFill>
                  <a:latin typeface="Alegreya Sans Medium"/>
                  <a:ea typeface="Alegreya Sans Medium"/>
                  <a:cs typeface="Alegreya Sans Medium"/>
                  <a:sym typeface="Alegreya Sans Medium"/>
                </a:rPr>
                <a:t>Filtry</a:t>
              </a:r>
            </a:p>
          </p:txBody>
        </p:sp>
        <p:sp>
          <p:nvSpPr>
            <p:cNvPr id="7" name="TextBox 7"/>
            <p:cNvSpPr txBox="1"/>
            <p:nvPr/>
          </p:nvSpPr>
          <p:spPr>
            <a:xfrm>
              <a:off x="0" y="2325244"/>
              <a:ext cx="6335791" cy="440267"/>
            </a:xfrm>
            <a:prstGeom prst="rect">
              <a:avLst/>
            </a:prstGeom>
          </p:spPr>
          <p:txBody>
            <a:bodyPr lIns="0" tIns="0" rIns="0" bIns="0" rtlCol="0" anchor="t">
              <a:spAutoFit/>
            </a:bodyPr>
            <a:lstStyle/>
            <a:p>
              <a:pPr algn="l">
                <a:lnSpc>
                  <a:spcPts val="2800"/>
                </a:lnSpc>
              </a:pPr>
              <a:r>
                <a:rPr lang="en-US" sz="2000">
                  <a:solidFill>
                    <a:srgbClr val="191919"/>
                  </a:solidFill>
                  <a:latin typeface="Noto Sans JP Light"/>
                  <a:ea typeface="Noto Sans JP Light"/>
                  <a:cs typeface="Noto Sans JP Light"/>
                  <a:sym typeface="Noto Sans JP Light"/>
                </a:rPr>
                <a:t>filter</a:t>
              </a:r>
            </a:p>
          </p:txBody>
        </p:sp>
        <p:sp>
          <p:nvSpPr>
            <p:cNvPr id="8" name="TextBox 8"/>
            <p:cNvSpPr txBox="1"/>
            <p:nvPr/>
          </p:nvSpPr>
          <p:spPr>
            <a:xfrm>
              <a:off x="0" y="3289598"/>
              <a:ext cx="6335791" cy="635000"/>
            </a:xfrm>
            <a:prstGeom prst="rect">
              <a:avLst/>
            </a:prstGeom>
          </p:spPr>
          <p:txBody>
            <a:bodyPr lIns="0" tIns="0" rIns="0" bIns="0" rtlCol="0" anchor="t">
              <a:spAutoFit/>
            </a:bodyPr>
            <a:lstStyle/>
            <a:p>
              <a:pPr algn="l">
                <a:lnSpc>
                  <a:spcPts val="3299"/>
                </a:lnSpc>
              </a:pPr>
              <a:r>
                <a:rPr lang="en-US" sz="2999" b="1">
                  <a:solidFill>
                    <a:srgbClr val="191919"/>
                  </a:solidFill>
                  <a:latin typeface="Alegreya Sans Medium"/>
                  <a:ea typeface="Alegreya Sans Medium"/>
                  <a:cs typeface="Alegreya Sans Medium"/>
                  <a:sym typeface="Alegreya Sans Medium"/>
                </a:rPr>
                <a:t>Przezroczystość </a:t>
              </a:r>
            </a:p>
          </p:txBody>
        </p:sp>
        <p:sp>
          <p:nvSpPr>
            <p:cNvPr id="9" name="TextBox 9"/>
            <p:cNvSpPr txBox="1"/>
            <p:nvPr/>
          </p:nvSpPr>
          <p:spPr>
            <a:xfrm>
              <a:off x="0" y="3989094"/>
              <a:ext cx="6335791" cy="440267"/>
            </a:xfrm>
            <a:prstGeom prst="rect">
              <a:avLst/>
            </a:prstGeom>
          </p:spPr>
          <p:txBody>
            <a:bodyPr lIns="0" tIns="0" rIns="0" bIns="0" rtlCol="0" anchor="t">
              <a:spAutoFit/>
            </a:bodyPr>
            <a:lstStyle/>
            <a:p>
              <a:pPr algn="l">
                <a:lnSpc>
                  <a:spcPts val="2800"/>
                </a:lnSpc>
              </a:pPr>
              <a:r>
                <a:rPr lang="en-US" sz="2000">
                  <a:solidFill>
                    <a:srgbClr val="191919"/>
                  </a:solidFill>
                  <a:latin typeface="Noto Sans JP Light"/>
                  <a:ea typeface="Noto Sans JP Light"/>
                  <a:cs typeface="Noto Sans JP Light"/>
                  <a:sym typeface="Noto Sans JP Light"/>
                </a:rPr>
                <a:t>opacity, rgba()</a:t>
              </a:r>
            </a:p>
          </p:txBody>
        </p:sp>
      </p:grpSp>
      <p:sp>
        <p:nvSpPr>
          <p:cNvPr id="10" name="Freeform 10"/>
          <p:cNvSpPr/>
          <p:nvPr/>
        </p:nvSpPr>
        <p:spPr>
          <a:xfrm>
            <a:off x="1637031" y="1851961"/>
            <a:ext cx="6837205" cy="6583079"/>
          </a:xfrm>
          <a:custGeom>
            <a:avLst/>
            <a:gdLst/>
            <a:ahLst/>
            <a:cxnLst/>
            <a:rect l="l" t="t" r="r" b="b"/>
            <a:pathLst>
              <a:path w="6837205" h="6583079">
                <a:moveTo>
                  <a:pt x="0" y="0"/>
                </a:moveTo>
                <a:lnTo>
                  <a:pt x="6837205" y="0"/>
                </a:lnTo>
                <a:lnTo>
                  <a:pt x="6837205" y="6583078"/>
                </a:lnTo>
                <a:lnTo>
                  <a:pt x="0" y="65830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11" name="Freeform 11"/>
          <p:cNvSpPr/>
          <p:nvPr/>
        </p:nvSpPr>
        <p:spPr>
          <a:xfrm>
            <a:off x="1028700" y="4447532"/>
            <a:ext cx="3037954" cy="1391935"/>
          </a:xfrm>
          <a:custGeom>
            <a:avLst/>
            <a:gdLst/>
            <a:ahLst/>
            <a:cxnLst/>
            <a:rect l="l" t="t" r="r" b="b"/>
            <a:pathLst>
              <a:path w="3037954" h="1391935">
                <a:moveTo>
                  <a:pt x="0" y="0"/>
                </a:moveTo>
                <a:lnTo>
                  <a:pt x="3037954" y="0"/>
                </a:lnTo>
                <a:lnTo>
                  <a:pt x="3037954" y="1391936"/>
                </a:lnTo>
                <a:lnTo>
                  <a:pt x="0" y="13919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12" name="Freeform 12"/>
          <p:cNvSpPr/>
          <p:nvPr/>
        </p:nvSpPr>
        <p:spPr>
          <a:xfrm rot="-10461190">
            <a:off x="3705809" y="2048846"/>
            <a:ext cx="3587741" cy="6224787"/>
          </a:xfrm>
          <a:custGeom>
            <a:avLst/>
            <a:gdLst/>
            <a:ahLst/>
            <a:cxnLst/>
            <a:rect l="l" t="t" r="r" b="b"/>
            <a:pathLst>
              <a:path w="3587741" h="6224787">
                <a:moveTo>
                  <a:pt x="0" y="0"/>
                </a:moveTo>
                <a:lnTo>
                  <a:pt x="3587741" y="0"/>
                </a:lnTo>
                <a:lnTo>
                  <a:pt x="3587741" y="6224787"/>
                </a:lnTo>
                <a:lnTo>
                  <a:pt x="0" y="62247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13" name="TextBox 13"/>
          <p:cNvSpPr txBox="1"/>
          <p:nvPr/>
        </p:nvSpPr>
        <p:spPr>
          <a:xfrm>
            <a:off x="10698162" y="1849339"/>
            <a:ext cx="4751844" cy="2101850"/>
          </a:xfrm>
          <a:prstGeom prst="rect">
            <a:avLst/>
          </a:prstGeom>
        </p:spPr>
        <p:txBody>
          <a:bodyPr lIns="0" tIns="0" rIns="0" bIns="0" rtlCol="0" anchor="t">
            <a:spAutoFit/>
          </a:bodyPr>
          <a:lstStyle/>
          <a:p>
            <a:pPr algn="ctr">
              <a:lnSpc>
                <a:spcPts val="2800"/>
              </a:lnSpc>
              <a:spcBef>
                <a:spcPct val="0"/>
              </a:spcBef>
            </a:pPr>
            <a:r>
              <a:rPr lang="en-US" sz="2000">
                <a:solidFill>
                  <a:srgbClr val="191919"/>
                </a:solidFill>
                <a:latin typeface="Noto Sans JP Light"/>
                <a:ea typeface="Noto Sans JP Light"/>
                <a:cs typeface="Noto Sans JP Light"/>
                <a:sym typeface="Noto Sans JP Light"/>
              </a:rPr>
              <a:t>CSS3 oferuje wiele efektów wizualnych, które poprawiają estetykę i czytelność stron internetowych. Dzięki nim można uzyskać nowoczesny wygląd bez potrzeby używania obrazów lub dodatkowego kodu JavaScript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0246188" y="-3531853"/>
            <a:ext cx="6361694" cy="6125242"/>
          </a:xfrm>
          <a:custGeom>
            <a:avLst/>
            <a:gdLst/>
            <a:ahLst/>
            <a:cxnLst/>
            <a:rect l="l" t="t" r="r" b="b"/>
            <a:pathLst>
              <a:path w="6361694" h="6125242">
                <a:moveTo>
                  <a:pt x="0" y="0"/>
                </a:moveTo>
                <a:lnTo>
                  <a:pt x="6361694" y="0"/>
                </a:lnTo>
                <a:lnTo>
                  <a:pt x="6361694" y="6125242"/>
                </a:lnTo>
                <a:lnTo>
                  <a:pt x="0" y="6125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4976406" y="523628"/>
            <a:ext cx="1631476" cy="3227741"/>
          </a:xfrm>
          <a:custGeom>
            <a:avLst/>
            <a:gdLst/>
            <a:ahLst/>
            <a:cxnLst/>
            <a:rect l="l" t="t" r="r" b="b"/>
            <a:pathLst>
              <a:path w="1631476" h="3227741">
                <a:moveTo>
                  <a:pt x="0" y="0"/>
                </a:moveTo>
                <a:lnTo>
                  <a:pt x="1631476" y="0"/>
                </a:lnTo>
                <a:lnTo>
                  <a:pt x="1631476" y="3227741"/>
                </a:lnTo>
                <a:lnTo>
                  <a:pt x="0" y="32277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2518409" y="6647999"/>
            <a:ext cx="10410242" cy="10023312"/>
          </a:xfrm>
          <a:custGeom>
            <a:avLst/>
            <a:gdLst/>
            <a:ahLst/>
            <a:cxnLst/>
            <a:rect l="l" t="t" r="r" b="b"/>
            <a:pathLst>
              <a:path w="10410242" h="10023312">
                <a:moveTo>
                  <a:pt x="0" y="0"/>
                </a:moveTo>
                <a:lnTo>
                  <a:pt x="10410242" y="0"/>
                </a:lnTo>
                <a:lnTo>
                  <a:pt x="10410242" y="10023313"/>
                </a:lnTo>
                <a:lnTo>
                  <a:pt x="0" y="10023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Freeform 5"/>
          <p:cNvSpPr/>
          <p:nvPr/>
        </p:nvSpPr>
        <p:spPr>
          <a:xfrm>
            <a:off x="3834943" y="9104898"/>
            <a:ext cx="3590255" cy="306804"/>
          </a:xfrm>
          <a:custGeom>
            <a:avLst/>
            <a:gdLst/>
            <a:ahLst/>
            <a:cxnLst/>
            <a:rect l="l" t="t" r="r" b="b"/>
            <a:pathLst>
              <a:path w="3590255" h="306804">
                <a:moveTo>
                  <a:pt x="0" y="0"/>
                </a:moveTo>
                <a:lnTo>
                  <a:pt x="3590255" y="0"/>
                </a:lnTo>
                <a:lnTo>
                  <a:pt x="3590255" y="306804"/>
                </a:lnTo>
                <a:lnTo>
                  <a:pt x="0" y="3068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grpSp>
        <p:nvGrpSpPr>
          <p:cNvPr id="6" name="Group 6"/>
          <p:cNvGrpSpPr/>
          <p:nvPr/>
        </p:nvGrpSpPr>
        <p:grpSpPr>
          <a:xfrm>
            <a:off x="5801672" y="7941585"/>
            <a:ext cx="3610847" cy="1807913"/>
            <a:chOff x="0" y="0"/>
            <a:chExt cx="7996227" cy="4038274"/>
          </a:xfrm>
        </p:grpSpPr>
        <p:sp>
          <p:nvSpPr>
            <p:cNvPr id="7" name="Freeform 7"/>
            <p:cNvSpPr/>
            <p:nvPr/>
          </p:nvSpPr>
          <p:spPr>
            <a:xfrm>
              <a:off x="0" y="0"/>
              <a:ext cx="7996227" cy="1531797"/>
            </a:xfrm>
            <a:custGeom>
              <a:avLst/>
              <a:gdLst/>
              <a:ahLst/>
              <a:cxnLst/>
              <a:rect l="l" t="t" r="r" b="b"/>
              <a:pathLst>
                <a:path w="7996227" h="1531797">
                  <a:moveTo>
                    <a:pt x="0" y="0"/>
                  </a:moveTo>
                  <a:lnTo>
                    <a:pt x="7996227" y="0"/>
                  </a:lnTo>
                  <a:lnTo>
                    <a:pt x="7996227" y="1531797"/>
                  </a:lnTo>
                  <a:lnTo>
                    <a:pt x="0" y="1531797"/>
                  </a:lnTo>
                  <a:lnTo>
                    <a:pt x="0" y="0"/>
                  </a:lnTo>
                  <a:close/>
                </a:path>
              </a:pathLst>
            </a:custGeom>
            <a:blipFill>
              <a:blip r:embed="rId11"/>
              <a:stretch>
                <a:fillRect l="-779" r="-779"/>
              </a:stretch>
            </a:blipFill>
          </p:spPr>
          <p:txBody>
            <a:bodyPr/>
            <a:lstStyle/>
            <a:p>
              <a:endParaRPr lang="uk-UA"/>
            </a:p>
          </p:txBody>
        </p:sp>
        <p:sp>
          <p:nvSpPr>
            <p:cNvPr id="8" name="Freeform 8"/>
            <p:cNvSpPr/>
            <p:nvPr/>
          </p:nvSpPr>
          <p:spPr>
            <a:xfrm>
              <a:off x="2863954" y="1811197"/>
              <a:ext cx="2268319" cy="2227077"/>
            </a:xfrm>
            <a:custGeom>
              <a:avLst/>
              <a:gdLst/>
              <a:ahLst/>
              <a:cxnLst/>
              <a:rect l="l" t="t" r="r" b="b"/>
              <a:pathLst>
                <a:path w="2268319" h="2227077">
                  <a:moveTo>
                    <a:pt x="0" y="0"/>
                  </a:moveTo>
                  <a:lnTo>
                    <a:pt x="2268319" y="0"/>
                  </a:lnTo>
                  <a:lnTo>
                    <a:pt x="2268319" y="2227077"/>
                  </a:lnTo>
                  <a:lnTo>
                    <a:pt x="0" y="2227077"/>
                  </a:lnTo>
                  <a:lnTo>
                    <a:pt x="0" y="0"/>
                  </a:lnTo>
                  <a:close/>
                </a:path>
              </a:pathLst>
            </a:custGeom>
            <a:blipFill>
              <a:blip r:embed="rId12"/>
              <a:stretch>
                <a:fillRect l="-6821"/>
              </a:stretch>
            </a:blipFill>
          </p:spPr>
          <p:txBody>
            <a:bodyPr/>
            <a:lstStyle/>
            <a:p>
              <a:endParaRPr lang="uk-UA"/>
            </a:p>
          </p:txBody>
        </p:sp>
      </p:grpSp>
      <p:grpSp>
        <p:nvGrpSpPr>
          <p:cNvPr id="9" name="Group 9"/>
          <p:cNvGrpSpPr/>
          <p:nvPr/>
        </p:nvGrpSpPr>
        <p:grpSpPr>
          <a:xfrm>
            <a:off x="548156" y="7938378"/>
            <a:ext cx="4257606" cy="1790834"/>
            <a:chOff x="0" y="0"/>
            <a:chExt cx="9428475" cy="4000124"/>
          </a:xfrm>
        </p:grpSpPr>
        <p:sp>
          <p:nvSpPr>
            <p:cNvPr id="10" name="Freeform 10"/>
            <p:cNvSpPr/>
            <p:nvPr/>
          </p:nvSpPr>
          <p:spPr>
            <a:xfrm>
              <a:off x="0" y="0"/>
              <a:ext cx="9428475" cy="1531797"/>
            </a:xfrm>
            <a:custGeom>
              <a:avLst/>
              <a:gdLst/>
              <a:ahLst/>
              <a:cxnLst/>
              <a:rect l="l" t="t" r="r" b="b"/>
              <a:pathLst>
                <a:path w="9428475" h="1531797">
                  <a:moveTo>
                    <a:pt x="0" y="0"/>
                  </a:moveTo>
                  <a:lnTo>
                    <a:pt x="9428475" y="0"/>
                  </a:lnTo>
                  <a:lnTo>
                    <a:pt x="9428475" y="1531797"/>
                  </a:lnTo>
                  <a:lnTo>
                    <a:pt x="0" y="1531797"/>
                  </a:lnTo>
                  <a:lnTo>
                    <a:pt x="0" y="0"/>
                  </a:lnTo>
                  <a:close/>
                </a:path>
              </a:pathLst>
            </a:custGeom>
            <a:blipFill>
              <a:blip r:embed="rId13"/>
              <a:stretch>
                <a:fillRect/>
              </a:stretch>
            </a:blipFill>
          </p:spPr>
          <p:txBody>
            <a:bodyPr/>
            <a:lstStyle/>
            <a:p>
              <a:endParaRPr lang="uk-UA"/>
            </a:p>
          </p:txBody>
        </p:sp>
        <p:sp>
          <p:nvSpPr>
            <p:cNvPr id="11" name="Freeform 11"/>
            <p:cNvSpPr/>
            <p:nvPr/>
          </p:nvSpPr>
          <p:spPr>
            <a:xfrm>
              <a:off x="3603332" y="1773047"/>
              <a:ext cx="2221810" cy="2227077"/>
            </a:xfrm>
            <a:custGeom>
              <a:avLst/>
              <a:gdLst/>
              <a:ahLst/>
              <a:cxnLst/>
              <a:rect l="l" t="t" r="r" b="b"/>
              <a:pathLst>
                <a:path w="2221810" h="2227077">
                  <a:moveTo>
                    <a:pt x="0" y="0"/>
                  </a:moveTo>
                  <a:lnTo>
                    <a:pt x="2221811" y="0"/>
                  </a:lnTo>
                  <a:lnTo>
                    <a:pt x="2221811" y="2227077"/>
                  </a:lnTo>
                  <a:lnTo>
                    <a:pt x="0" y="2227077"/>
                  </a:lnTo>
                  <a:lnTo>
                    <a:pt x="0" y="0"/>
                  </a:lnTo>
                  <a:close/>
                </a:path>
              </a:pathLst>
            </a:custGeom>
            <a:blipFill>
              <a:blip r:embed="rId14"/>
              <a:stretch>
                <a:fillRect l="-2376" r="-2376"/>
              </a:stretch>
            </a:blipFill>
          </p:spPr>
          <p:txBody>
            <a:bodyPr/>
            <a:lstStyle/>
            <a:p>
              <a:endParaRPr lang="uk-UA"/>
            </a:p>
          </p:txBody>
        </p:sp>
      </p:grpSp>
      <p:grpSp>
        <p:nvGrpSpPr>
          <p:cNvPr id="12" name="Group 12"/>
          <p:cNvGrpSpPr/>
          <p:nvPr/>
        </p:nvGrpSpPr>
        <p:grpSpPr>
          <a:xfrm>
            <a:off x="11704551" y="6726301"/>
            <a:ext cx="5482394" cy="1619091"/>
            <a:chOff x="0" y="0"/>
            <a:chExt cx="9323209" cy="3283784"/>
          </a:xfrm>
        </p:grpSpPr>
        <p:sp>
          <p:nvSpPr>
            <p:cNvPr id="13" name="Freeform 13"/>
            <p:cNvSpPr/>
            <p:nvPr/>
          </p:nvSpPr>
          <p:spPr>
            <a:xfrm>
              <a:off x="0" y="0"/>
              <a:ext cx="9323209" cy="1852293"/>
            </a:xfrm>
            <a:custGeom>
              <a:avLst/>
              <a:gdLst/>
              <a:ahLst/>
              <a:cxnLst/>
              <a:rect l="l" t="t" r="r" b="b"/>
              <a:pathLst>
                <a:path w="9323209" h="1852293">
                  <a:moveTo>
                    <a:pt x="0" y="0"/>
                  </a:moveTo>
                  <a:lnTo>
                    <a:pt x="9323209" y="0"/>
                  </a:lnTo>
                  <a:lnTo>
                    <a:pt x="9323209" y="1852293"/>
                  </a:lnTo>
                  <a:lnTo>
                    <a:pt x="0" y="1852293"/>
                  </a:lnTo>
                  <a:lnTo>
                    <a:pt x="0" y="0"/>
                  </a:lnTo>
                  <a:close/>
                </a:path>
              </a:pathLst>
            </a:custGeom>
            <a:blipFill>
              <a:blip r:embed="rId15"/>
              <a:stretch>
                <a:fillRect/>
              </a:stretch>
            </a:blipFill>
          </p:spPr>
          <p:txBody>
            <a:bodyPr/>
            <a:lstStyle/>
            <a:p>
              <a:endParaRPr lang="uk-UA"/>
            </a:p>
          </p:txBody>
        </p:sp>
        <p:sp>
          <p:nvSpPr>
            <p:cNvPr id="14" name="Freeform 14"/>
            <p:cNvSpPr/>
            <p:nvPr/>
          </p:nvSpPr>
          <p:spPr>
            <a:xfrm>
              <a:off x="3186750" y="2103900"/>
              <a:ext cx="2949710" cy="1179884"/>
            </a:xfrm>
            <a:custGeom>
              <a:avLst/>
              <a:gdLst/>
              <a:ahLst/>
              <a:cxnLst/>
              <a:rect l="l" t="t" r="r" b="b"/>
              <a:pathLst>
                <a:path w="2949710" h="1179884">
                  <a:moveTo>
                    <a:pt x="0" y="0"/>
                  </a:moveTo>
                  <a:lnTo>
                    <a:pt x="2949710" y="0"/>
                  </a:lnTo>
                  <a:lnTo>
                    <a:pt x="2949710" y="1179884"/>
                  </a:lnTo>
                  <a:lnTo>
                    <a:pt x="0" y="1179884"/>
                  </a:lnTo>
                  <a:lnTo>
                    <a:pt x="0" y="0"/>
                  </a:lnTo>
                  <a:close/>
                </a:path>
              </a:pathLst>
            </a:custGeom>
            <a:blipFill>
              <a:blip r:embed="rId16"/>
              <a:stretch>
                <a:fillRect/>
              </a:stretch>
            </a:blipFill>
          </p:spPr>
          <p:txBody>
            <a:bodyPr/>
            <a:lstStyle/>
            <a:p>
              <a:endParaRPr lang="uk-UA"/>
            </a:p>
          </p:txBody>
        </p:sp>
      </p:grpSp>
      <p:grpSp>
        <p:nvGrpSpPr>
          <p:cNvPr id="15" name="Group 15"/>
          <p:cNvGrpSpPr/>
          <p:nvPr/>
        </p:nvGrpSpPr>
        <p:grpSpPr>
          <a:xfrm>
            <a:off x="11848019" y="8616750"/>
            <a:ext cx="5210076" cy="1589904"/>
            <a:chOff x="0" y="0"/>
            <a:chExt cx="9323209" cy="3435000"/>
          </a:xfrm>
        </p:grpSpPr>
        <p:sp>
          <p:nvSpPr>
            <p:cNvPr id="16" name="Freeform 16"/>
            <p:cNvSpPr/>
            <p:nvPr/>
          </p:nvSpPr>
          <p:spPr>
            <a:xfrm>
              <a:off x="3186750" y="2237593"/>
              <a:ext cx="2949710" cy="1197407"/>
            </a:xfrm>
            <a:custGeom>
              <a:avLst/>
              <a:gdLst/>
              <a:ahLst/>
              <a:cxnLst/>
              <a:rect l="l" t="t" r="r" b="b"/>
              <a:pathLst>
                <a:path w="2949710" h="1197407">
                  <a:moveTo>
                    <a:pt x="0" y="0"/>
                  </a:moveTo>
                  <a:lnTo>
                    <a:pt x="2949710" y="0"/>
                  </a:lnTo>
                  <a:lnTo>
                    <a:pt x="2949710" y="1197407"/>
                  </a:lnTo>
                  <a:lnTo>
                    <a:pt x="0" y="1197407"/>
                  </a:lnTo>
                  <a:lnTo>
                    <a:pt x="0" y="0"/>
                  </a:lnTo>
                  <a:close/>
                </a:path>
              </a:pathLst>
            </a:custGeom>
            <a:blipFill>
              <a:blip r:embed="rId17"/>
              <a:stretch>
                <a:fillRect/>
              </a:stretch>
            </a:blipFill>
          </p:spPr>
          <p:txBody>
            <a:bodyPr/>
            <a:lstStyle/>
            <a:p>
              <a:endParaRPr lang="uk-UA"/>
            </a:p>
          </p:txBody>
        </p:sp>
        <p:sp>
          <p:nvSpPr>
            <p:cNvPr id="17" name="Freeform 17"/>
            <p:cNvSpPr/>
            <p:nvPr/>
          </p:nvSpPr>
          <p:spPr>
            <a:xfrm>
              <a:off x="0" y="0"/>
              <a:ext cx="9323209" cy="1950601"/>
            </a:xfrm>
            <a:custGeom>
              <a:avLst/>
              <a:gdLst/>
              <a:ahLst/>
              <a:cxnLst/>
              <a:rect l="l" t="t" r="r" b="b"/>
              <a:pathLst>
                <a:path w="9323209" h="1950601">
                  <a:moveTo>
                    <a:pt x="0" y="0"/>
                  </a:moveTo>
                  <a:lnTo>
                    <a:pt x="9323209" y="0"/>
                  </a:lnTo>
                  <a:lnTo>
                    <a:pt x="9323209" y="1950601"/>
                  </a:lnTo>
                  <a:lnTo>
                    <a:pt x="0" y="1950601"/>
                  </a:lnTo>
                  <a:lnTo>
                    <a:pt x="0" y="0"/>
                  </a:lnTo>
                  <a:close/>
                </a:path>
              </a:pathLst>
            </a:custGeom>
            <a:blipFill>
              <a:blip r:embed="rId18"/>
              <a:stretch>
                <a:fillRect/>
              </a:stretch>
            </a:blipFill>
          </p:spPr>
          <p:txBody>
            <a:bodyPr/>
            <a:lstStyle/>
            <a:p>
              <a:endParaRPr lang="uk-UA"/>
            </a:p>
          </p:txBody>
        </p:sp>
      </p:grpSp>
      <p:grpSp>
        <p:nvGrpSpPr>
          <p:cNvPr id="18" name="Group 18"/>
          <p:cNvGrpSpPr/>
          <p:nvPr/>
        </p:nvGrpSpPr>
        <p:grpSpPr>
          <a:xfrm>
            <a:off x="1262360" y="1028700"/>
            <a:ext cx="7157740" cy="2503440"/>
            <a:chOff x="0" y="0"/>
            <a:chExt cx="9543653" cy="3337920"/>
          </a:xfrm>
        </p:grpSpPr>
        <p:sp>
          <p:nvSpPr>
            <p:cNvPr id="19" name="TextBox 19"/>
            <p:cNvSpPr txBox="1"/>
            <p:nvPr/>
          </p:nvSpPr>
          <p:spPr>
            <a:xfrm>
              <a:off x="0" y="-142875"/>
              <a:ext cx="9543653" cy="160495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Cienie</a:t>
              </a:r>
            </a:p>
          </p:txBody>
        </p:sp>
        <p:sp>
          <p:nvSpPr>
            <p:cNvPr id="20" name="TextBox 20"/>
            <p:cNvSpPr txBox="1"/>
            <p:nvPr/>
          </p:nvSpPr>
          <p:spPr>
            <a:xfrm>
              <a:off x="0" y="2129332"/>
              <a:ext cx="9389306" cy="1208588"/>
            </a:xfrm>
            <a:prstGeom prst="rect">
              <a:avLst/>
            </a:prstGeom>
          </p:spPr>
          <p:txBody>
            <a:bodyPr lIns="0" tIns="0" rIns="0" bIns="0" rtlCol="0" anchor="t">
              <a:spAutoFit/>
            </a:bodyPr>
            <a:lstStyle/>
            <a:p>
              <a:pPr algn="l">
                <a:lnSpc>
                  <a:spcPts val="3640"/>
                </a:lnSpc>
              </a:pPr>
              <a:r>
                <a:rPr lang="en-US" sz="2799">
                  <a:solidFill>
                    <a:srgbClr val="191919"/>
                  </a:solidFill>
                  <a:latin typeface="Clear Sans"/>
                  <a:ea typeface="Clear Sans"/>
                  <a:cs typeface="Clear Sans"/>
                  <a:sym typeface="Clear Sans"/>
                </a:rPr>
                <a:t>Cienie nadają głębię elementom i sprawiają, że wyglądają bardziej dynamicznie</a:t>
              </a:r>
            </a:p>
          </p:txBody>
        </p:sp>
      </p:grpSp>
      <p:grpSp>
        <p:nvGrpSpPr>
          <p:cNvPr id="21" name="Group 21"/>
          <p:cNvGrpSpPr/>
          <p:nvPr/>
        </p:nvGrpSpPr>
        <p:grpSpPr>
          <a:xfrm>
            <a:off x="2793090" y="4149006"/>
            <a:ext cx="5098743" cy="3084746"/>
            <a:chOff x="0" y="0"/>
            <a:chExt cx="6798324" cy="4112995"/>
          </a:xfrm>
        </p:grpSpPr>
        <p:sp>
          <p:nvSpPr>
            <p:cNvPr id="22" name="TextBox 22"/>
            <p:cNvSpPr txBox="1"/>
            <p:nvPr/>
          </p:nvSpPr>
          <p:spPr>
            <a:xfrm>
              <a:off x="0" y="1433506"/>
              <a:ext cx="6798324" cy="2679488"/>
            </a:xfrm>
            <a:prstGeom prst="rect">
              <a:avLst/>
            </a:prstGeom>
          </p:spPr>
          <p:txBody>
            <a:bodyPr lIns="0" tIns="0" rIns="0" bIns="0" rtlCol="0" anchor="t">
              <a:spAutoFit/>
            </a:bodyPr>
            <a:lstStyle/>
            <a:p>
              <a:pPr marL="604519" lvl="1" indent="-302260" algn="l">
                <a:lnSpc>
                  <a:spcPts val="3079"/>
                </a:lnSpc>
                <a:buAutoNum type="arabicPeriod"/>
              </a:pPr>
              <a:r>
                <a:rPr lang="en-US" sz="2799" b="1" dirty="0">
                  <a:solidFill>
                    <a:srgbClr val="191919"/>
                  </a:solidFill>
                  <a:latin typeface="Alegreya Sans Medium"/>
                  <a:ea typeface="Alegreya Sans Medium"/>
                  <a:cs typeface="Alegreya Sans Medium"/>
                  <a:sym typeface="Alegreya Sans Medium"/>
                </a:rPr>
                <a:t>h-</a:t>
              </a:r>
              <a:r>
                <a:rPr lang="en-US" sz="2799" b="1" dirty="0" err="1">
                  <a:solidFill>
                    <a:srgbClr val="191919"/>
                  </a:solidFill>
                  <a:latin typeface="Alegreya Sans Medium"/>
                  <a:ea typeface="Alegreya Sans Medium"/>
                  <a:cs typeface="Alegreya Sans Medium"/>
                  <a:sym typeface="Alegreya Sans Medium"/>
                </a:rPr>
                <a:t>przesunięcie</a:t>
              </a:r>
              <a:r>
                <a:rPr lang="en-US" sz="2799" b="1" dirty="0">
                  <a:solidFill>
                    <a:srgbClr val="191919"/>
                  </a:solidFill>
                  <a:latin typeface="Alegreya Sans Medium"/>
                  <a:ea typeface="Alegreya Sans Medium"/>
                  <a:cs typeface="Alegreya Sans Medium"/>
                  <a:sym typeface="Alegreya Sans Medium"/>
                </a:rPr>
                <a:t> (</a:t>
              </a:r>
              <a:r>
                <a:rPr lang="en-US" sz="2799" b="1" dirty="0" err="1">
                  <a:solidFill>
                    <a:srgbClr val="191919"/>
                  </a:solidFill>
                  <a:latin typeface="Alegreya Sans Medium"/>
                  <a:ea typeface="Alegreya Sans Medium"/>
                  <a:cs typeface="Alegreya Sans Medium"/>
                  <a:sym typeface="Alegreya Sans Medium"/>
                </a:rPr>
                <a:t>wymagane</a:t>
              </a:r>
              <a:r>
                <a:rPr lang="en-US" sz="2799" b="1" dirty="0">
                  <a:solidFill>
                    <a:srgbClr val="191919"/>
                  </a:solidFill>
                  <a:latin typeface="Alegreya Sans Medium"/>
                  <a:ea typeface="Alegreya Sans Medium"/>
                  <a:cs typeface="Alegreya Sans Medium"/>
                  <a:sym typeface="Alegreya Sans Medium"/>
                </a:rPr>
                <a:t>)</a:t>
              </a:r>
            </a:p>
            <a:p>
              <a:pPr marL="604519" lvl="1" indent="-302260" algn="l">
                <a:lnSpc>
                  <a:spcPts val="3079"/>
                </a:lnSpc>
                <a:buAutoNum type="arabicPeriod"/>
              </a:pPr>
              <a:r>
                <a:rPr lang="en-US" sz="2799" b="1" dirty="0">
                  <a:solidFill>
                    <a:srgbClr val="191919"/>
                  </a:solidFill>
                  <a:latin typeface="Alegreya Sans Medium"/>
                  <a:ea typeface="Alegreya Sans Medium"/>
                  <a:cs typeface="Alegreya Sans Medium"/>
                  <a:sym typeface="Alegreya Sans Medium"/>
                </a:rPr>
                <a:t>v-</a:t>
              </a:r>
              <a:r>
                <a:rPr lang="en-US" sz="2799" b="1" dirty="0" err="1">
                  <a:solidFill>
                    <a:srgbClr val="191919"/>
                  </a:solidFill>
                  <a:latin typeface="Alegreya Sans Medium"/>
                  <a:ea typeface="Alegreya Sans Medium"/>
                  <a:cs typeface="Alegreya Sans Medium"/>
                  <a:sym typeface="Alegreya Sans Medium"/>
                </a:rPr>
                <a:t>przesunięcie</a:t>
              </a:r>
              <a:r>
                <a:rPr lang="en-US" sz="2799" b="1" dirty="0">
                  <a:solidFill>
                    <a:srgbClr val="191919"/>
                  </a:solidFill>
                  <a:latin typeface="Alegreya Sans Medium"/>
                  <a:ea typeface="Alegreya Sans Medium"/>
                  <a:cs typeface="Alegreya Sans Medium"/>
                  <a:sym typeface="Alegreya Sans Medium"/>
                </a:rPr>
                <a:t> (</a:t>
              </a:r>
              <a:r>
                <a:rPr lang="en-US" sz="2799" b="1" dirty="0" err="1">
                  <a:solidFill>
                    <a:srgbClr val="191919"/>
                  </a:solidFill>
                  <a:latin typeface="Alegreya Sans Medium"/>
                  <a:ea typeface="Alegreya Sans Medium"/>
                  <a:cs typeface="Alegreya Sans Medium"/>
                  <a:sym typeface="Alegreya Sans Medium"/>
                </a:rPr>
                <a:t>wymagane</a:t>
              </a:r>
              <a:r>
                <a:rPr lang="en-US" sz="2799" b="1" dirty="0">
                  <a:solidFill>
                    <a:srgbClr val="191919"/>
                  </a:solidFill>
                  <a:latin typeface="Alegreya Sans Medium"/>
                  <a:ea typeface="Alegreya Sans Medium"/>
                  <a:cs typeface="Alegreya Sans Medium"/>
                  <a:sym typeface="Alegreya Sans Medium"/>
                </a:rPr>
                <a:t>)</a:t>
              </a:r>
            </a:p>
            <a:p>
              <a:pPr marL="604519" lvl="1" indent="-302260" algn="l">
                <a:lnSpc>
                  <a:spcPts val="3079"/>
                </a:lnSpc>
                <a:buAutoNum type="arabicPeriod"/>
              </a:pPr>
              <a:r>
                <a:rPr lang="en-US" sz="2799" b="1" dirty="0" err="1">
                  <a:solidFill>
                    <a:srgbClr val="191919"/>
                  </a:solidFill>
                  <a:latin typeface="Alegreya Sans Medium"/>
                  <a:ea typeface="Alegreya Sans Medium"/>
                  <a:cs typeface="Alegreya Sans Medium"/>
                  <a:sym typeface="Alegreya Sans Medium"/>
                </a:rPr>
                <a:t>rozmycie</a:t>
              </a:r>
              <a:r>
                <a:rPr lang="en-US" sz="2799" b="1" dirty="0">
                  <a:solidFill>
                    <a:srgbClr val="191919"/>
                  </a:solidFill>
                  <a:latin typeface="Alegreya Sans Medium"/>
                  <a:ea typeface="Alegreya Sans Medium"/>
                  <a:cs typeface="Alegreya Sans Medium"/>
                  <a:sym typeface="Alegreya Sans Medium"/>
                </a:rPr>
                <a:t> (</a:t>
              </a:r>
              <a:r>
                <a:rPr lang="en-US" sz="2799" b="1" dirty="0" err="1">
                  <a:solidFill>
                    <a:srgbClr val="191919"/>
                  </a:solidFill>
                  <a:latin typeface="Alegreya Sans Medium"/>
                  <a:ea typeface="Alegreya Sans Medium"/>
                  <a:cs typeface="Alegreya Sans Medium"/>
                  <a:sym typeface="Alegreya Sans Medium"/>
                </a:rPr>
                <a:t>opcjonalne</a:t>
              </a:r>
              <a:r>
                <a:rPr lang="en-US" sz="2799" b="1" dirty="0">
                  <a:solidFill>
                    <a:srgbClr val="191919"/>
                  </a:solidFill>
                  <a:latin typeface="Alegreya Sans Medium"/>
                  <a:ea typeface="Alegreya Sans Medium"/>
                  <a:cs typeface="Alegreya Sans Medium"/>
                  <a:sym typeface="Alegreya Sans Medium"/>
                </a:rPr>
                <a:t>)</a:t>
              </a:r>
            </a:p>
            <a:p>
              <a:pPr marL="604519" lvl="1" indent="-302260" algn="l">
                <a:lnSpc>
                  <a:spcPts val="3079"/>
                </a:lnSpc>
                <a:buAutoNum type="arabicPeriod"/>
              </a:pPr>
              <a:r>
                <a:rPr lang="en-US" sz="2799" b="1" dirty="0" err="1">
                  <a:solidFill>
                    <a:srgbClr val="191919"/>
                  </a:solidFill>
                  <a:latin typeface="Alegreya Sans Medium"/>
                  <a:ea typeface="Alegreya Sans Medium"/>
                  <a:cs typeface="Alegreya Sans Medium"/>
                  <a:sym typeface="Alegreya Sans Medium"/>
                </a:rPr>
                <a:t>rozprzestrzenianie</a:t>
              </a:r>
              <a:r>
                <a:rPr lang="en-US" sz="2799" b="1" dirty="0">
                  <a:solidFill>
                    <a:srgbClr val="191919"/>
                  </a:solidFill>
                  <a:latin typeface="Alegreya Sans Medium"/>
                  <a:ea typeface="Alegreya Sans Medium"/>
                  <a:cs typeface="Alegreya Sans Medium"/>
                  <a:sym typeface="Alegreya Sans Medium"/>
                </a:rPr>
                <a:t> (</a:t>
              </a:r>
              <a:r>
                <a:rPr lang="en-US" sz="2799" b="1" dirty="0" err="1">
                  <a:solidFill>
                    <a:srgbClr val="191919"/>
                  </a:solidFill>
                  <a:latin typeface="Alegreya Sans Medium"/>
                  <a:ea typeface="Alegreya Sans Medium"/>
                  <a:cs typeface="Alegreya Sans Medium"/>
                  <a:sym typeface="Alegreya Sans Medium"/>
                </a:rPr>
                <a:t>opcjonalne</a:t>
              </a:r>
              <a:r>
                <a:rPr lang="en-US" sz="2799" b="1" dirty="0">
                  <a:solidFill>
                    <a:srgbClr val="191919"/>
                  </a:solidFill>
                  <a:latin typeface="Alegreya Sans Medium"/>
                  <a:ea typeface="Alegreya Sans Medium"/>
                  <a:cs typeface="Alegreya Sans Medium"/>
                  <a:sym typeface="Alegreya Sans Medium"/>
                </a:rPr>
                <a:t>)</a:t>
              </a:r>
            </a:p>
            <a:p>
              <a:pPr marL="604519" lvl="1" indent="-302260" algn="l">
                <a:lnSpc>
                  <a:spcPts val="3079"/>
                </a:lnSpc>
                <a:buAutoNum type="arabicPeriod"/>
              </a:pPr>
              <a:r>
                <a:rPr lang="en-US" sz="2799" b="1" dirty="0" err="1">
                  <a:solidFill>
                    <a:srgbClr val="191919"/>
                  </a:solidFill>
                  <a:latin typeface="Alegreya Sans Medium"/>
                  <a:ea typeface="Alegreya Sans Medium"/>
                  <a:cs typeface="Alegreya Sans Medium"/>
                  <a:sym typeface="Alegreya Sans Medium"/>
                </a:rPr>
                <a:t>kolor</a:t>
              </a:r>
              <a:r>
                <a:rPr lang="en-US" sz="2799" b="1" dirty="0">
                  <a:solidFill>
                    <a:srgbClr val="191919"/>
                  </a:solidFill>
                  <a:latin typeface="Alegreya Sans Medium"/>
                  <a:ea typeface="Alegreya Sans Medium"/>
                  <a:cs typeface="Alegreya Sans Medium"/>
                  <a:sym typeface="Alegreya Sans Medium"/>
                </a:rPr>
                <a:t> (</a:t>
              </a:r>
              <a:r>
                <a:rPr lang="en-US" sz="2799" b="1" dirty="0" err="1">
                  <a:solidFill>
                    <a:srgbClr val="191919"/>
                  </a:solidFill>
                  <a:latin typeface="Alegreya Sans Medium"/>
                  <a:ea typeface="Alegreya Sans Medium"/>
                  <a:cs typeface="Alegreya Sans Medium"/>
                  <a:sym typeface="Alegreya Sans Medium"/>
                </a:rPr>
                <a:t>wymagane</a:t>
              </a:r>
              <a:r>
                <a:rPr lang="en-US" sz="2799" b="1" dirty="0">
                  <a:solidFill>
                    <a:srgbClr val="191919"/>
                  </a:solidFill>
                  <a:latin typeface="Alegreya Sans Medium"/>
                  <a:ea typeface="Alegreya Sans Medium"/>
                  <a:cs typeface="Alegreya Sans Medium"/>
                  <a:sym typeface="Alegreya Sans Medium"/>
                </a:rPr>
                <a:t>)</a:t>
              </a:r>
            </a:p>
          </p:txBody>
        </p:sp>
        <p:sp>
          <p:nvSpPr>
            <p:cNvPr id="23" name="TextBox 23"/>
            <p:cNvSpPr txBox="1"/>
            <p:nvPr/>
          </p:nvSpPr>
          <p:spPr>
            <a:xfrm>
              <a:off x="278457" y="-142875"/>
              <a:ext cx="6241410" cy="1604956"/>
            </a:xfrm>
            <a:prstGeom prst="rect">
              <a:avLst/>
            </a:prstGeom>
          </p:spPr>
          <p:txBody>
            <a:bodyPr lIns="0" tIns="0" rIns="0" bIns="0" rtlCol="0" anchor="t">
              <a:spAutoFit/>
            </a:bodyPr>
            <a:lstStyle/>
            <a:p>
              <a:pPr algn="l">
                <a:lnSpc>
                  <a:spcPts val="8640"/>
                </a:lnSpc>
              </a:pPr>
              <a:r>
                <a:rPr lang="en-US" sz="7200" b="1" dirty="0">
                  <a:solidFill>
                    <a:srgbClr val="191919"/>
                  </a:solidFill>
                  <a:latin typeface="Alegreya Sans Medium"/>
                  <a:ea typeface="Alegreya Sans Medium"/>
                  <a:cs typeface="Alegreya Sans Medium"/>
                  <a:sym typeface="Alegreya Sans Medium"/>
                </a:rPr>
                <a:t>box-shadow:</a:t>
              </a:r>
            </a:p>
          </p:txBody>
        </p:sp>
      </p:grpSp>
      <p:grpSp>
        <p:nvGrpSpPr>
          <p:cNvPr id="24" name="Group 24"/>
          <p:cNvGrpSpPr/>
          <p:nvPr/>
        </p:nvGrpSpPr>
        <p:grpSpPr>
          <a:xfrm>
            <a:off x="12007382" y="3648324"/>
            <a:ext cx="5210075" cy="2801376"/>
            <a:chOff x="0" y="-142875"/>
            <a:chExt cx="6946766" cy="3735169"/>
          </a:xfrm>
        </p:grpSpPr>
        <p:sp>
          <p:nvSpPr>
            <p:cNvPr id="25" name="TextBox 25"/>
            <p:cNvSpPr txBox="1"/>
            <p:nvPr/>
          </p:nvSpPr>
          <p:spPr>
            <a:xfrm>
              <a:off x="0" y="1433506"/>
              <a:ext cx="6946766" cy="2158788"/>
            </a:xfrm>
            <a:prstGeom prst="rect">
              <a:avLst/>
            </a:prstGeom>
          </p:spPr>
          <p:txBody>
            <a:bodyPr lIns="0" tIns="0" rIns="0" bIns="0" rtlCol="0" anchor="t">
              <a:spAutoFit/>
            </a:bodyPr>
            <a:lstStyle/>
            <a:p>
              <a:pPr marL="604519" lvl="1" indent="-302260" algn="l">
                <a:lnSpc>
                  <a:spcPts val="3079"/>
                </a:lnSpc>
                <a:buAutoNum type="arabicPeriod"/>
              </a:pPr>
              <a:r>
                <a:rPr lang="en-US" sz="2799" b="1">
                  <a:solidFill>
                    <a:srgbClr val="191919"/>
                  </a:solidFill>
                  <a:latin typeface="Alegreya Sans Medium"/>
                  <a:ea typeface="Alegreya Sans Medium"/>
                  <a:cs typeface="Alegreya Sans Medium"/>
                  <a:sym typeface="Alegreya Sans Medium"/>
                </a:rPr>
                <a:t>h-przesunięcie (wymagane)</a:t>
              </a:r>
            </a:p>
            <a:p>
              <a:pPr marL="604519" lvl="1" indent="-302260" algn="l">
                <a:lnSpc>
                  <a:spcPts val="3079"/>
                </a:lnSpc>
                <a:buAutoNum type="arabicPeriod"/>
              </a:pPr>
              <a:r>
                <a:rPr lang="en-US" sz="2799" b="1">
                  <a:solidFill>
                    <a:srgbClr val="191919"/>
                  </a:solidFill>
                  <a:latin typeface="Alegreya Sans Medium"/>
                  <a:ea typeface="Alegreya Sans Medium"/>
                  <a:cs typeface="Alegreya Sans Medium"/>
                  <a:sym typeface="Alegreya Sans Medium"/>
                </a:rPr>
                <a:t>v-przesunięcie (wymagane)</a:t>
              </a:r>
            </a:p>
            <a:p>
              <a:pPr marL="604519" lvl="1" indent="-302260" algn="l">
                <a:lnSpc>
                  <a:spcPts val="3079"/>
                </a:lnSpc>
                <a:buAutoNum type="arabicPeriod"/>
              </a:pPr>
              <a:r>
                <a:rPr lang="en-US" sz="2799" b="1">
                  <a:solidFill>
                    <a:srgbClr val="191919"/>
                  </a:solidFill>
                  <a:latin typeface="Alegreya Sans Medium"/>
                  <a:ea typeface="Alegreya Sans Medium"/>
                  <a:cs typeface="Alegreya Sans Medium"/>
                  <a:sym typeface="Alegreya Sans Medium"/>
                </a:rPr>
                <a:t>rozmycie (opcjonalne)</a:t>
              </a:r>
            </a:p>
            <a:p>
              <a:pPr marL="604519" lvl="1" indent="-302260" algn="l">
                <a:lnSpc>
                  <a:spcPts val="3079"/>
                </a:lnSpc>
                <a:buAutoNum type="arabicPeriod"/>
              </a:pPr>
              <a:r>
                <a:rPr lang="en-US" sz="2799" b="1">
                  <a:solidFill>
                    <a:srgbClr val="191919"/>
                  </a:solidFill>
                  <a:latin typeface="Alegreya Sans Medium"/>
                  <a:ea typeface="Alegreya Sans Medium"/>
                  <a:cs typeface="Alegreya Sans Medium"/>
                  <a:sym typeface="Alegreya Sans Medium"/>
                </a:rPr>
                <a:t>kolor (opcjonalne)</a:t>
              </a:r>
            </a:p>
          </p:txBody>
        </p:sp>
        <p:sp>
          <p:nvSpPr>
            <p:cNvPr id="26" name="TextBox 26"/>
            <p:cNvSpPr txBox="1"/>
            <p:nvPr/>
          </p:nvSpPr>
          <p:spPr>
            <a:xfrm>
              <a:off x="284537" y="-142875"/>
              <a:ext cx="6377693" cy="1604956"/>
            </a:xfrm>
            <a:prstGeom prst="rect">
              <a:avLst/>
            </a:prstGeom>
          </p:spPr>
          <p:txBody>
            <a:bodyPr lIns="0" tIns="0" rIns="0" bIns="0" rtlCol="0" anchor="t">
              <a:spAutoFit/>
            </a:bodyPr>
            <a:lstStyle/>
            <a:p>
              <a:pPr algn="l">
                <a:lnSpc>
                  <a:spcPts val="8640"/>
                </a:lnSpc>
              </a:pPr>
              <a:r>
                <a:rPr lang="en-US" sz="7200" b="1" dirty="0">
                  <a:solidFill>
                    <a:srgbClr val="191919"/>
                  </a:solidFill>
                  <a:latin typeface="Alegreya Sans Medium"/>
                  <a:ea typeface="Alegreya Sans Medium"/>
                  <a:cs typeface="Alegreya Sans Medium"/>
                  <a:sym typeface="Alegreya Sans Medium"/>
                </a:rPr>
                <a:t>text-shadow:</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979488"/>
            <a:ext cx="4863501" cy="3790268"/>
            <a:chOff x="0" y="0"/>
            <a:chExt cx="6484668" cy="5053691"/>
          </a:xfrm>
        </p:grpSpPr>
        <p:sp>
          <p:nvSpPr>
            <p:cNvPr id="3" name="TextBox 3"/>
            <p:cNvSpPr txBox="1"/>
            <p:nvPr/>
          </p:nvSpPr>
          <p:spPr>
            <a:xfrm>
              <a:off x="0" y="85193"/>
              <a:ext cx="6484668" cy="1958438"/>
            </a:xfrm>
            <a:prstGeom prst="rect">
              <a:avLst/>
            </a:prstGeom>
          </p:spPr>
          <p:txBody>
            <a:bodyPr lIns="0" tIns="0" rIns="0" bIns="0" rtlCol="0" anchor="t">
              <a:spAutoFit/>
            </a:bodyPr>
            <a:lstStyle/>
            <a:p>
              <a:pPr algn="l">
                <a:lnSpc>
                  <a:spcPts val="10558"/>
                </a:lnSpc>
              </a:pPr>
              <a:r>
                <a:rPr lang="en-US" sz="8798" b="1">
                  <a:solidFill>
                    <a:srgbClr val="191919"/>
                  </a:solidFill>
                  <a:latin typeface="Alegreya Sans Medium"/>
                  <a:ea typeface="Alegreya Sans Medium"/>
                  <a:cs typeface="Alegreya Sans Medium"/>
                  <a:sym typeface="Alegreya Sans Medium"/>
                </a:rPr>
                <a:t>Filtry</a:t>
              </a:r>
            </a:p>
          </p:txBody>
        </p:sp>
        <p:sp>
          <p:nvSpPr>
            <p:cNvPr id="4" name="TextBox 4"/>
            <p:cNvSpPr txBox="1"/>
            <p:nvPr/>
          </p:nvSpPr>
          <p:spPr>
            <a:xfrm>
              <a:off x="0" y="3013152"/>
              <a:ext cx="5948175" cy="2000500"/>
            </a:xfrm>
            <a:prstGeom prst="rect">
              <a:avLst/>
            </a:prstGeom>
          </p:spPr>
          <p:txBody>
            <a:bodyPr lIns="0" tIns="0" rIns="0" bIns="0" rtlCol="0" anchor="t">
              <a:spAutoFit/>
            </a:bodyPr>
            <a:lstStyle/>
            <a:p>
              <a:pPr algn="l">
                <a:lnSpc>
                  <a:spcPts val="3085"/>
                </a:lnSpc>
              </a:pPr>
              <a:r>
                <a:rPr lang="en-US" sz="2373">
                  <a:solidFill>
                    <a:srgbClr val="191919"/>
                  </a:solidFill>
                  <a:latin typeface="Clear Sans"/>
                  <a:ea typeface="Clear Sans"/>
                  <a:cs typeface="Clear Sans"/>
                  <a:sym typeface="Clear Sans"/>
                </a:rPr>
                <a:t>Filtry pozwalają na dynamiczne modyfikowanie wyglądu elementów graficznych, takich jak obrazy czy tła</a:t>
              </a:r>
            </a:p>
          </p:txBody>
        </p:sp>
      </p:grpSp>
      <p:grpSp>
        <p:nvGrpSpPr>
          <p:cNvPr id="5" name="Group 5"/>
          <p:cNvGrpSpPr/>
          <p:nvPr/>
        </p:nvGrpSpPr>
        <p:grpSpPr>
          <a:xfrm>
            <a:off x="9992137" y="2059435"/>
            <a:ext cx="5816733" cy="6192041"/>
            <a:chOff x="0" y="0"/>
            <a:chExt cx="7755644" cy="8256055"/>
          </a:xfrm>
        </p:grpSpPr>
        <p:sp>
          <p:nvSpPr>
            <p:cNvPr id="6" name="Freeform 6"/>
            <p:cNvSpPr/>
            <p:nvPr/>
          </p:nvSpPr>
          <p:spPr>
            <a:xfrm>
              <a:off x="0" y="182626"/>
              <a:ext cx="734483" cy="814447"/>
            </a:xfrm>
            <a:custGeom>
              <a:avLst/>
              <a:gdLst/>
              <a:ahLst/>
              <a:cxnLst/>
              <a:rect l="l" t="t" r="r" b="b"/>
              <a:pathLst>
                <a:path w="734483" h="814447">
                  <a:moveTo>
                    <a:pt x="0" y="0"/>
                  </a:moveTo>
                  <a:lnTo>
                    <a:pt x="734483" y="0"/>
                  </a:lnTo>
                  <a:lnTo>
                    <a:pt x="734483" y="814448"/>
                  </a:lnTo>
                  <a:lnTo>
                    <a:pt x="0" y="814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7" name="TextBox 7"/>
            <p:cNvSpPr txBox="1"/>
            <p:nvPr/>
          </p:nvSpPr>
          <p:spPr>
            <a:xfrm>
              <a:off x="1644906" y="-57150"/>
              <a:ext cx="5695098" cy="654051"/>
            </a:xfrm>
            <a:prstGeom prst="rect">
              <a:avLst/>
            </a:prstGeom>
          </p:spPr>
          <p:txBody>
            <a:bodyPr lIns="0" tIns="0" rIns="0" bIns="0" rtlCol="0" anchor="t">
              <a:spAutoFit/>
            </a:bodyPr>
            <a:lstStyle/>
            <a:p>
              <a:pPr algn="l">
                <a:lnSpc>
                  <a:spcPts val="4199"/>
                </a:lnSpc>
              </a:pPr>
              <a:r>
                <a:rPr lang="en-US" sz="2999" b="1">
                  <a:solidFill>
                    <a:srgbClr val="191919"/>
                  </a:solidFill>
                  <a:latin typeface="Noto Sans JP Bold"/>
                  <a:ea typeface="Noto Sans JP Bold"/>
                  <a:cs typeface="Noto Sans JP Bold"/>
                  <a:sym typeface="Noto Sans JP Bold"/>
                </a:rPr>
                <a:t>blur(px)</a:t>
              </a:r>
            </a:p>
          </p:txBody>
        </p:sp>
        <p:sp>
          <p:nvSpPr>
            <p:cNvPr id="8" name="Freeform 8"/>
            <p:cNvSpPr/>
            <p:nvPr/>
          </p:nvSpPr>
          <p:spPr>
            <a:xfrm>
              <a:off x="0" y="1943745"/>
              <a:ext cx="734483" cy="814447"/>
            </a:xfrm>
            <a:custGeom>
              <a:avLst/>
              <a:gdLst/>
              <a:ahLst/>
              <a:cxnLst/>
              <a:rect l="l" t="t" r="r" b="b"/>
              <a:pathLst>
                <a:path w="734483" h="814447">
                  <a:moveTo>
                    <a:pt x="0" y="0"/>
                  </a:moveTo>
                  <a:lnTo>
                    <a:pt x="734483" y="0"/>
                  </a:lnTo>
                  <a:lnTo>
                    <a:pt x="734483" y="814447"/>
                  </a:lnTo>
                  <a:lnTo>
                    <a:pt x="0" y="8144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9" name="TextBox 9"/>
            <p:cNvSpPr txBox="1"/>
            <p:nvPr/>
          </p:nvSpPr>
          <p:spPr>
            <a:xfrm>
              <a:off x="1644906" y="1703969"/>
              <a:ext cx="5695098" cy="654051"/>
            </a:xfrm>
            <a:prstGeom prst="rect">
              <a:avLst/>
            </a:prstGeom>
          </p:spPr>
          <p:txBody>
            <a:bodyPr lIns="0" tIns="0" rIns="0" bIns="0" rtlCol="0" anchor="t">
              <a:spAutoFit/>
            </a:bodyPr>
            <a:lstStyle/>
            <a:p>
              <a:pPr algn="l">
                <a:lnSpc>
                  <a:spcPts val="4199"/>
                </a:lnSpc>
              </a:pPr>
              <a:r>
                <a:rPr lang="en-US" sz="2999" b="1">
                  <a:solidFill>
                    <a:srgbClr val="191919"/>
                  </a:solidFill>
                  <a:latin typeface="Noto Sans JP Bold"/>
                  <a:ea typeface="Noto Sans JP Bold"/>
                  <a:cs typeface="Noto Sans JP Bold"/>
                  <a:sym typeface="Noto Sans JP Bold"/>
                </a:rPr>
                <a:t>grayscale(%)</a:t>
              </a:r>
            </a:p>
          </p:txBody>
        </p:sp>
        <p:sp>
          <p:nvSpPr>
            <p:cNvPr id="10" name="Freeform 10"/>
            <p:cNvSpPr/>
            <p:nvPr/>
          </p:nvSpPr>
          <p:spPr>
            <a:xfrm>
              <a:off x="0" y="3704863"/>
              <a:ext cx="734483" cy="814447"/>
            </a:xfrm>
            <a:custGeom>
              <a:avLst/>
              <a:gdLst/>
              <a:ahLst/>
              <a:cxnLst/>
              <a:rect l="l" t="t" r="r" b="b"/>
              <a:pathLst>
                <a:path w="734483" h="814447">
                  <a:moveTo>
                    <a:pt x="0" y="0"/>
                  </a:moveTo>
                  <a:lnTo>
                    <a:pt x="734483" y="0"/>
                  </a:lnTo>
                  <a:lnTo>
                    <a:pt x="734483" y="814448"/>
                  </a:lnTo>
                  <a:lnTo>
                    <a:pt x="0" y="814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11" name="TextBox 11"/>
            <p:cNvSpPr txBox="1"/>
            <p:nvPr/>
          </p:nvSpPr>
          <p:spPr>
            <a:xfrm>
              <a:off x="1644906" y="3465087"/>
              <a:ext cx="5695098" cy="654051"/>
            </a:xfrm>
            <a:prstGeom prst="rect">
              <a:avLst/>
            </a:prstGeom>
          </p:spPr>
          <p:txBody>
            <a:bodyPr lIns="0" tIns="0" rIns="0" bIns="0" rtlCol="0" anchor="t">
              <a:spAutoFit/>
            </a:bodyPr>
            <a:lstStyle/>
            <a:p>
              <a:pPr algn="l">
                <a:lnSpc>
                  <a:spcPts val="4199"/>
                </a:lnSpc>
              </a:pPr>
              <a:r>
                <a:rPr lang="en-US" sz="2999" b="1">
                  <a:solidFill>
                    <a:srgbClr val="191919"/>
                  </a:solidFill>
                  <a:latin typeface="Noto Sans JP Bold"/>
                  <a:ea typeface="Noto Sans JP Bold"/>
                  <a:cs typeface="Noto Sans JP Bold"/>
                  <a:sym typeface="Noto Sans JP Bold"/>
                </a:rPr>
                <a:t>brightness(%)</a:t>
              </a:r>
            </a:p>
          </p:txBody>
        </p:sp>
        <p:sp>
          <p:nvSpPr>
            <p:cNvPr id="12" name="Freeform 12"/>
            <p:cNvSpPr/>
            <p:nvPr/>
          </p:nvSpPr>
          <p:spPr>
            <a:xfrm>
              <a:off x="0" y="5465982"/>
              <a:ext cx="734483" cy="814447"/>
            </a:xfrm>
            <a:custGeom>
              <a:avLst/>
              <a:gdLst/>
              <a:ahLst/>
              <a:cxnLst/>
              <a:rect l="l" t="t" r="r" b="b"/>
              <a:pathLst>
                <a:path w="734483" h="814447">
                  <a:moveTo>
                    <a:pt x="0" y="0"/>
                  </a:moveTo>
                  <a:lnTo>
                    <a:pt x="734483" y="0"/>
                  </a:lnTo>
                  <a:lnTo>
                    <a:pt x="734483" y="814447"/>
                  </a:lnTo>
                  <a:lnTo>
                    <a:pt x="0" y="8144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13" name="TextBox 13"/>
            <p:cNvSpPr txBox="1"/>
            <p:nvPr/>
          </p:nvSpPr>
          <p:spPr>
            <a:xfrm>
              <a:off x="1644906" y="5226206"/>
              <a:ext cx="5695098" cy="654051"/>
            </a:xfrm>
            <a:prstGeom prst="rect">
              <a:avLst/>
            </a:prstGeom>
          </p:spPr>
          <p:txBody>
            <a:bodyPr lIns="0" tIns="0" rIns="0" bIns="0" rtlCol="0" anchor="t">
              <a:spAutoFit/>
            </a:bodyPr>
            <a:lstStyle/>
            <a:p>
              <a:pPr algn="l">
                <a:lnSpc>
                  <a:spcPts val="4199"/>
                </a:lnSpc>
              </a:pPr>
              <a:r>
                <a:rPr lang="en-US" sz="2999" b="1">
                  <a:solidFill>
                    <a:srgbClr val="191919"/>
                  </a:solidFill>
                  <a:latin typeface="Noto Sans JP Bold"/>
                  <a:ea typeface="Noto Sans JP Bold"/>
                  <a:cs typeface="Noto Sans JP Bold"/>
                  <a:sym typeface="Noto Sans JP Bold"/>
                </a:rPr>
                <a:t>contrast(%)</a:t>
              </a:r>
            </a:p>
          </p:txBody>
        </p:sp>
        <p:sp>
          <p:nvSpPr>
            <p:cNvPr id="14" name="Freeform 14"/>
            <p:cNvSpPr/>
            <p:nvPr/>
          </p:nvSpPr>
          <p:spPr>
            <a:xfrm>
              <a:off x="0" y="7227100"/>
              <a:ext cx="734483" cy="814447"/>
            </a:xfrm>
            <a:custGeom>
              <a:avLst/>
              <a:gdLst/>
              <a:ahLst/>
              <a:cxnLst/>
              <a:rect l="l" t="t" r="r" b="b"/>
              <a:pathLst>
                <a:path w="734483" h="814447">
                  <a:moveTo>
                    <a:pt x="0" y="0"/>
                  </a:moveTo>
                  <a:lnTo>
                    <a:pt x="734483" y="0"/>
                  </a:lnTo>
                  <a:lnTo>
                    <a:pt x="734483" y="814448"/>
                  </a:lnTo>
                  <a:lnTo>
                    <a:pt x="0" y="8144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15" name="TextBox 15"/>
            <p:cNvSpPr txBox="1"/>
            <p:nvPr/>
          </p:nvSpPr>
          <p:spPr>
            <a:xfrm>
              <a:off x="1644906" y="6987324"/>
              <a:ext cx="5695098" cy="654051"/>
            </a:xfrm>
            <a:prstGeom prst="rect">
              <a:avLst/>
            </a:prstGeom>
          </p:spPr>
          <p:txBody>
            <a:bodyPr lIns="0" tIns="0" rIns="0" bIns="0" rtlCol="0" anchor="t">
              <a:spAutoFit/>
            </a:bodyPr>
            <a:lstStyle/>
            <a:p>
              <a:pPr algn="l">
                <a:lnSpc>
                  <a:spcPts val="4199"/>
                </a:lnSpc>
              </a:pPr>
              <a:r>
                <a:rPr lang="en-US" sz="2999" b="1">
                  <a:solidFill>
                    <a:srgbClr val="191919"/>
                  </a:solidFill>
                  <a:latin typeface="Noto Sans JP Bold"/>
                  <a:ea typeface="Noto Sans JP Bold"/>
                  <a:cs typeface="Noto Sans JP Bold"/>
                  <a:sym typeface="Noto Sans JP Bold"/>
                </a:rPr>
                <a:t>hue-rotate(deg)</a:t>
              </a:r>
            </a:p>
          </p:txBody>
        </p:sp>
        <p:sp>
          <p:nvSpPr>
            <p:cNvPr id="16" name="TextBox 16"/>
            <p:cNvSpPr txBox="1"/>
            <p:nvPr/>
          </p:nvSpPr>
          <p:spPr>
            <a:xfrm>
              <a:off x="1644906" y="752739"/>
              <a:ext cx="5695098" cy="462280"/>
            </a:xfrm>
            <a:prstGeom prst="rect">
              <a:avLst/>
            </a:prstGeom>
          </p:spPr>
          <p:txBody>
            <a:bodyPr lIns="0" tIns="0" rIns="0" bIns="0" rtlCol="0" anchor="t">
              <a:spAutoFit/>
            </a:bodyPr>
            <a:lstStyle/>
            <a:p>
              <a:pPr algn="l">
                <a:lnSpc>
                  <a:spcPts val="2940"/>
                </a:lnSpc>
              </a:pPr>
              <a:r>
                <a:rPr lang="en-US" sz="2100">
                  <a:solidFill>
                    <a:srgbClr val="191919"/>
                  </a:solidFill>
                  <a:latin typeface="Noto Sans JP Light"/>
                  <a:ea typeface="Noto Sans JP Light"/>
                  <a:cs typeface="Noto Sans JP Light"/>
                  <a:sym typeface="Noto Sans JP Light"/>
                </a:rPr>
                <a:t>Rozmycie obrazu</a:t>
              </a:r>
            </a:p>
          </p:txBody>
        </p:sp>
        <p:sp>
          <p:nvSpPr>
            <p:cNvPr id="17" name="TextBox 17"/>
            <p:cNvSpPr txBox="1"/>
            <p:nvPr/>
          </p:nvSpPr>
          <p:spPr>
            <a:xfrm>
              <a:off x="1644906" y="2508002"/>
              <a:ext cx="5695098" cy="462280"/>
            </a:xfrm>
            <a:prstGeom prst="rect">
              <a:avLst/>
            </a:prstGeom>
          </p:spPr>
          <p:txBody>
            <a:bodyPr lIns="0" tIns="0" rIns="0" bIns="0" rtlCol="0" anchor="t">
              <a:spAutoFit/>
            </a:bodyPr>
            <a:lstStyle/>
            <a:p>
              <a:pPr algn="l">
                <a:lnSpc>
                  <a:spcPts val="2940"/>
                </a:lnSpc>
              </a:pPr>
              <a:r>
                <a:rPr lang="en-US" sz="2100">
                  <a:solidFill>
                    <a:srgbClr val="191919"/>
                  </a:solidFill>
                  <a:latin typeface="Noto Sans JP Light"/>
                  <a:ea typeface="Noto Sans JP Light"/>
                  <a:cs typeface="Noto Sans JP Light"/>
                  <a:sym typeface="Noto Sans JP Light"/>
                </a:rPr>
                <a:t>Przekształcenie do czarno-białego</a:t>
              </a:r>
            </a:p>
          </p:txBody>
        </p:sp>
        <p:sp>
          <p:nvSpPr>
            <p:cNvPr id="18" name="TextBox 18"/>
            <p:cNvSpPr txBox="1"/>
            <p:nvPr/>
          </p:nvSpPr>
          <p:spPr>
            <a:xfrm>
              <a:off x="1644906" y="4271538"/>
              <a:ext cx="5695098" cy="462280"/>
            </a:xfrm>
            <a:prstGeom prst="rect">
              <a:avLst/>
            </a:prstGeom>
          </p:spPr>
          <p:txBody>
            <a:bodyPr lIns="0" tIns="0" rIns="0" bIns="0" rtlCol="0" anchor="t">
              <a:spAutoFit/>
            </a:bodyPr>
            <a:lstStyle/>
            <a:p>
              <a:pPr algn="l">
                <a:lnSpc>
                  <a:spcPts val="2940"/>
                </a:lnSpc>
              </a:pPr>
              <a:r>
                <a:rPr lang="en-US" sz="2100">
                  <a:solidFill>
                    <a:srgbClr val="191919"/>
                  </a:solidFill>
                  <a:latin typeface="Noto Sans JP Light"/>
                  <a:ea typeface="Noto Sans JP Light"/>
                  <a:cs typeface="Noto Sans JP Light"/>
                  <a:sym typeface="Noto Sans JP Light"/>
                </a:rPr>
                <a:t>Zmiana jasności</a:t>
              </a:r>
            </a:p>
          </p:txBody>
        </p:sp>
        <p:sp>
          <p:nvSpPr>
            <p:cNvPr id="19" name="TextBox 19"/>
            <p:cNvSpPr txBox="1"/>
            <p:nvPr/>
          </p:nvSpPr>
          <p:spPr>
            <a:xfrm>
              <a:off x="1644906" y="6032656"/>
              <a:ext cx="6110737" cy="462280"/>
            </a:xfrm>
            <a:prstGeom prst="rect">
              <a:avLst/>
            </a:prstGeom>
          </p:spPr>
          <p:txBody>
            <a:bodyPr lIns="0" tIns="0" rIns="0" bIns="0" rtlCol="0" anchor="t">
              <a:spAutoFit/>
            </a:bodyPr>
            <a:lstStyle/>
            <a:p>
              <a:pPr algn="l">
                <a:lnSpc>
                  <a:spcPts val="2940"/>
                </a:lnSpc>
              </a:pPr>
              <a:r>
                <a:rPr lang="en-US" sz="2100">
                  <a:solidFill>
                    <a:srgbClr val="191919"/>
                  </a:solidFill>
                  <a:latin typeface="Noto Sans JP Light"/>
                  <a:ea typeface="Noto Sans JP Light"/>
                  <a:cs typeface="Noto Sans JP Light"/>
                  <a:sym typeface="Noto Sans JP Light"/>
                </a:rPr>
                <a:t>Zwiększenie/zmniejszenie kontrastu</a:t>
              </a:r>
            </a:p>
          </p:txBody>
        </p:sp>
        <p:sp>
          <p:nvSpPr>
            <p:cNvPr id="20" name="TextBox 20"/>
            <p:cNvSpPr txBox="1"/>
            <p:nvPr/>
          </p:nvSpPr>
          <p:spPr>
            <a:xfrm>
              <a:off x="1644906" y="7793775"/>
              <a:ext cx="5695098" cy="462280"/>
            </a:xfrm>
            <a:prstGeom prst="rect">
              <a:avLst/>
            </a:prstGeom>
          </p:spPr>
          <p:txBody>
            <a:bodyPr lIns="0" tIns="0" rIns="0" bIns="0" rtlCol="0" anchor="t">
              <a:spAutoFit/>
            </a:bodyPr>
            <a:lstStyle/>
            <a:p>
              <a:pPr algn="l">
                <a:lnSpc>
                  <a:spcPts val="2940"/>
                </a:lnSpc>
              </a:pPr>
              <a:r>
                <a:rPr lang="en-US" sz="2100">
                  <a:solidFill>
                    <a:srgbClr val="191919"/>
                  </a:solidFill>
                  <a:latin typeface="Noto Sans JP Light"/>
                  <a:ea typeface="Noto Sans JP Light"/>
                  <a:cs typeface="Noto Sans JP Light"/>
                  <a:sym typeface="Noto Sans JP Light"/>
                </a:rPr>
                <a:t>Zmiana odcienia koloru</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2532662" y="2109217"/>
            <a:ext cx="13276313" cy="3332672"/>
            <a:chOff x="0" y="0"/>
            <a:chExt cx="17701750" cy="4443563"/>
          </a:xfrm>
        </p:grpSpPr>
        <p:sp>
          <p:nvSpPr>
            <p:cNvPr id="3" name="Freeform 3"/>
            <p:cNvSpPr/>
            <p:nvPr/>
          </p:nvSpPr>
          <p:spPr>
            <a:xfrm>
              <a:off x="10161875" y="0"/>
              <a:ext cx="7539875" cy="4443563"/>
            </a:xfrm>
            <a:custGeom>
              <a:avLst/>
              <a:gdLst/>
              <a:ahLst/>
              <a:cxnLst/>
              <a:rect l="l" t="t" r="r" b="b"/>
              <a:pathLst>
                <a:path w="7539875" h="4443563">
                  <a:moveTo>
                    <a:pt x="0" y="0"/>
                  </a:moveTo>
                  <a:lnTo>
                    <a:pt x="7539875" y="0"/>
                  </a:lnTo>
                  <a:lnTo>
                    <a:pt x="7539875" y="4443563"/>
                  </a:lnTo>
                  <a:lnTo>
                    <a:pt x="0" y="4443563"/>
                  </a:lnTo>
                  <a:lnTo>
                    <a:pt x="0" y="0"/>
                  </a:lnTo>
                  <a:close/>
                </a:path>
              </a:pathLst>
            </a:custGeom>
            <a:blipFill>
              <a:blip r:embed="rId3"/>
              <a:stretch>
                <a:fillRect/>
              </a:stretch>
            </a:blipFill>
          </p:spPr>
          <p:txBody>
            <a:bodyPr/>
            <a:lstStyle/>
            <a:p>
              <a:endParaRPr lang="uk-UA"/>
            </a:p>
          </p:txBody>
        </p:sp>
        <p:sp>
          <p:nvSpPr>
            <p:cNvPr id="4" name="Freeform 4"/>
            <p:cNvSpPr/>
            <p:nvPr/>
          </p:nvSpPr>
          <p:spPr>
            <a:xfrm>
              <a:off x="0" y="1253563"/>
              <a:ext cx="6085942" cy="1936436"/>
            </a:xfrm>
            <a:custGeom>
              <a:avLst/>
              <a:gdLst/>
              <a:ahLst/>
              <a:cxnLst/>
              <a:rect l="l" t="t" r="r" b="b"/>
              <a:pathLst>
                <a:path w="6085942" h="1936436">
                  <a:moveTo>
                    <a:pt x="0" y="0"/>
                  </a:moveTo>
                  <a:lnTo>
                    <a:pt x="6085942" y="0"/>
                  </a:lnTo>
                  <a:lnTo>
                    <a:pt x="6085942" y="1936436"/>
                  </a:lnTo>
                  <a:lnTo>
                    <a:pt x="0" y="1936436"/>
                  </a:lnTo>
                  <a:lnTo>
                    <a:pt x="0" y="0"/>
                  </a:lnTo>
                  <a:close/>
                </a:path>
              </a:pathLst>
            </a:custGeom>
            <a:blipFill>
              <a:blip r:embed="rId4"/>
              <a:stretch>
                <a:fillRect/>
              </a:stretch>
            </a:blipFill>
          </p:spPr>
          <p:txBody>
            <a:bodyPr/>
            <a:lstStyle/>
            <a:p>
              <a:endParaRPr lang="uk-UA"/>
            </a:p>
          </p:txBody>
        </p:sp>
      </p:grpSp>
      <p:grpSp>
        <p:nvGrpSpPr>
          <p:cNvPr id="5" name="Group 5"/>
          <p:cNvGrpSpPr/>
          <p:nvPr/>
        </p:nvGrpSpPr>
        <p:grpSpPr>
          <a:xfrm>
            <a:off x="2532662" y="6108639"/>
            <a:ext cx="13276313" cy="3354899"/>
            <a:chOff x="0" y="0"/>
            <a:chExt cx="17701750" cy="4473198"/>
          </a:xfrm>
        </p:grpSpPr>
        <p:sp>
          <p:nvSpPr>
            <p:cNvPr id="6" name="Freeform 6"/>
            <p:cNvSpPr/>
            <p:nvPr/>
          </p:nvSpPr>
          <p:spPr>
            <a:xfrm>
              <a:off x="0" y="1420057"/>
              <a:ext cx="6085942" cy="1928878"/>
            </a:xfrm>
            <a:custGeom>
              <a:avLst/>
              <a:gdLst/>
              <a:ahLst/>
              <a:cxnLst/>
              <a:rect l="l" t="t" r="r" b="b"/>
              <a:pathLst>
                <a:path w="6085942" h="1928878">
                  <a:moveTo>
                    <a:pt x="0" y="0"/>
                  </a:moveTo>
                  <a:lnTo>
                    <a:pt x="6085942" y="0"/>
                  </a:lnTo>
                  <a:lnTo>
                    <a:pt x="6085942" y="1928877"/>
                  </a:lnTo>
                  <a:lnTo>
                    <a:pt x="0" y="1928877"/>
                  </a:lnTo>
                  <a:lnTo>
                    <a:pt x="0" y="0"/>
                  </a:lnTo>
                  <a:close/>
                </a:path>
              </a:pathLst>
            </a:custGeom>
            <a:blipFill>
              <a:blip r:embed="rId5"/>
              <a:stretch>
                <a:fillRect/>
              </a:stretch>
            </a:blipFill>
          </p:spPr>
          <p:txBody>
            <a:bodyPr/>
            <a:lstStyle/>
            <a:p>
              <a:endParaRPr lang="uk-UA"/>
            </a:p>
          </p:txBody>
        </p:sp>
        <p:sp>
          <p:nvSpPr>
            <p:cNvPr id="7" name="Freeform 7"/>
            <p:cNvSpPr/>
            <p:nvPr/>
          </p:nvSpPr>
          <p:spPr>
            <a:xfrm>
              <a:off x="10161875" y="0"/>
              <a:ext cx="7539875" cy="4473198"/>
            </a:xfrm>
            <a:custGeom>
              <a:avLst/>
              <a:gdLst/>
              <a:ahLst/>
              <a:cxnLst/>
              <a:rect l="l" t="t" r="r" b="b"/>
              <a:pathLst>
                <a:path w="7539875" h="4473198">
                  <a:moveTo>
                    <a:pt x="0" y="0"/>
                  </a:moveTo>
                  <a:lnTo>
                    <a:pt x="7539875" y="0"/>
                  </a:lnTo>
                  <a:lnTo>
                    <a:pt x="7539875" y="4473198"/>
                  </a:lnTo>
                  <a:lnTo>
                    <a:pt x="0" y="4473198"/>
                  </a:lnTo>
                  <a:lnTo>
                    <a:pt x="0" y="0"/>
                  </a:lnTo>
                  <a:close/>
                </a:path>
              </a:pathLst>
            </a:custGeom>
            <a:blipFill>
              <a:blip r:embed="rId6"/>
              <a:stretch>
                <a:fillRect/>
              </a:stretch>
            </a:blipFill>
          </p:spPr>
          <p:txBody>
            <a:bodyPr/>
            <a:lstStyle/>
            <a:p>
              <a:endParaRPr lang="uk-UA"/>
            </a:p>
          </p:txBody>
        </p:sp>
      </p:grpSp>
      <p:sp>
        <p:nvSpPr>
          <p:cNvPr id="8" name="TextBox 8"/>
          <p:cNvSpPr txBox="1"/>
          <p:nvPr/>
        </p:nvSpPr>
        <p:spPr>
          <a:xfrm>
            <a:off x="6637501" y="497436"/>
            <a:ext cx="5012998" cy="942975"/>
          </a:xfrm>
          <a:prstGeom prst="rect">
            <a:avLst/>
          </a:prstGeom>
        </p:spPr>
        <p:txBody>
          <a:bodyPr lIns="0" tIns="0" rIns="0" bIns="0" rtlCol="0" anchor="t">
            <a:spAutoFit/>
          </a:bodyPr>
          <a:lstStyle/>
          <a:p>
            <a:pPr algn="ctr">
              <a:lnSpc>
                <a:spcPts val="6593"/>
              </a:lnSpc>
            </a:pPr>
            <a:r>
              <a:rPr lang="en-US" sz="5494" b="1">
                <a:solidFill>
                  <a:srgbClr val="191919"/>
                </a:solidFill>
                <a:latin typeface="Alegreya Sans Medium"/>
                <a:ea typeface="Alegreya Sans Medium"/>
                <a:cs typeface="Alegreya Sans Medium"/>
                <a:sym typeface="Alegreya Sans Medium"/>
              </a:rPr>
              <a:t>blur(px)</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1626654" y="2120732"/>
            <a:ext cx="14182320" cy="3307587"/>
            <a:chOff x="0" y="0"/>
            <a:chExt cx="18909761" cy="4410116"/>
          </a:xfrm>
        </p:grpSpPr>
        <p:sp>
          <p:nvSpPr>
            <p:cNvPr id="3" name="Freeform 3"/>
            <p:cNvSpPr/>
            <p:nvPr/>
          </p:nvSpPr>
          <p:spPr>
            <a:xfrm>
              <a:off x="0" y="1107661"/>
              <a:ext cx="8436966" cy="2197535"/>
            </a:xfrm>
            <a:custGeom>
              <a:avLst/>
              <a:gdLst/>
              <a:ahLst/>
              <a:cxnLst/>
              <a:rect l="l" t="t" r="r" b="b"/>
              <a:pathLst>
                <a:path w="8436966" h="2197535">
                  <a:moveTo>
                    <a:pt x="0" y="0"/>
                  </a:moveTo>
                  <a:lnTo>
                    <a:pt x="8436966" y="0"/>
                  </a:lnTo>
                  <a:lnTo>
                    <a:pt x="8436966" y="2197535"/>
                  </a:lnTo>
                  <a:lnTo>
                    <a:pt x="0" y="2197535"/>
                  </a:lnTo>
                  <a:lnTo>
                    <a:pt x="0" y="0"/>
                  </a:lnTo>
                  <a:close/>
                </a:path>
              </a:pathLst>
            </a:custGeom>
            <a:blipFill>
              <a:blip r:embed="rId3"/>
              <a:stretch>
                <a:fillRect/>
              </a:stretch>
            </a:blipFill>
          </p:spPr>
          <p:txBody>
            <a:bodyPr/>
            <a:lstStyle/>
            <a:p>
              <a:endParaRPr lang="uk-UA"/>
            </a:p>
          </p:txBody>
        </p:sp>
        <p:sp>
          <p:nvSpPr>
            <p:cNvPr id="4" name="Freeform 4"/>
            <p:cNvSpPr/>
            <p:nvPr/>
          </p:nvSpPr>
          <p:spPr>
            <a:xfrm>
              <a:off x="11369885" y="0"/>
              <a:ext cx="7539875" cy="4410116"/>
            </a:xfrm>
            <a:custGeom>
              <a:avLst/>
              <a:gdLst/>
              <a:ahLst/>
              <a:cxnLst/>
              <a:rect l="l" t="t" r="r" b="b"/>
              <a:pathLst>
                <a:path w="7539875" h="4410116">
                  <a:moveTo>
                    <a:pt x="0" y="0"/>
                  </a:moveTo>
                  <a:lnTo>
                    <a:pt x="7539876" y="0"/>
                  </a:lnTo>
                  <a:lnTo>
                    <a:pt x="7539876" y="4410116"/>
                  </a:lnTo>
                  <a:lnTo>
                    <a:pt x="0" y="4410116"/>
                  </a:lnTo>
                  <a:lnTo>
                    <a:pt x="0" y="0"/>
                  </a:lnTo>
                  <a:close/>
                </a:path>
              </a:pathLst>
            </a:custGeom>
            <a:blipFill>
              <a:blip r:embed="rId4"/>
              <a:stretch>
                <a:fillRect/>
              </a:stretch>
            </a:blipFill>
          </p:spPr>
          <p:txBody>
            <a:bodyPr/>
            <a:lstStyle/>
            <a:p>
              <a:endParaRPr lang="uk-UA"/>
            </a:p>
          </p:txBody>
        </p:sp>
      </p:grpSp>
      <p:grpSp>
        <p:nvGrpSpPr>
          <p:cNvPr id="5" name="Group 5"/>
          <p:cNvGrpSpPr/>
          <p:nvPr/>
        </p:nvGrpSpPr>
        <p:grpSpPr>
          <a:xfrm>
            <a:off x="1626654" y="6139723"/>
            <a:ext cx="14182320" cy="3292730"/>
            <a:chOff x="0" y="0"/>
            <a:chExt cx="18909761" cy="4390307"/>
          </a:xfrm>
        </p:grpSpPr>
        <p:sp>
          <p:nvSpPr>
            <p:cNvPr id="6" name="Freeform 6"/>
            <p:cNvSpPr/>
            <p:nvPr/>
          </p:nvSpPr>
          <p:spPr>
            <a:xfrm>
              <a:off x="0" y="1032114"/>
              <a:ext cx="8436966" cy="2326079"/>
            </a:xfrm>
            <a:custGeom>
              <a:avLst/>
              <a:gdLst/>
              <a:ahLst/>
              <a:cxnLst/>
              <a:rect l="l" t="t" r="r" b="b"/>
              <a:pathLst>
                <a:path w="8436966" h="2326079">
                  <a:moveTo>
                    <a:pt x="0" y="0"/>
                  </a:moveTo>
                  <a:lnTo>
                    <a:pt x="8436966" y="0"/>
                  </a:lnTo>
                  <a:lnTo>
                    <a:pt x="8436966" y="2326079"/>
                  </a:lnTo>
                  <a:lnTo>
                    <a:pt x="0" y="2326079"/>
                  </a:lnTo>
                  <a:lnTo>
                    <a:pt x="0" y="0"/>
                  </a:lnTo>
                  <a:close/>
                </a:path>
              </a:pathLst>
            </a:custGeom>
            <a:blipFill>
              <a:blip r:embed="rId5"/>
              <a:stretch>
                <a:fillRect/>
              </a:stretch>
            </a:blipFill>
          </p:spPr>
          <p:txBody>
            <a:bodyPr/>
            <a:lstStyle/>
            <a:p>
              <a:endParaRPr lang="uk-UA"/>
            </a:p>
          </p:txBody>
        </p:sp>
        <p:sp>
          <p:nvSpPr>
            <p:cNvPr id="7" name="Freeform 7"/>
            <p:cNvSpPr/>
            <p:nvPr/>
          </p:nvSpPr>
          <p:spPr>
            <a:xfrm>
              <a:off x="11369885" y="0"/>
              <a:ext cx="7539875" cy="4390307"/>
            </a:xfrm>
            <a:custGeom>
              <a:avLst/>
              <a:gdLst/>
              <a:ahLst/>
              <a:cxnLst/>
              <a:rect l="l" t="t" r="r" b="b"/>
              <a:pathLst>
                <a:path w="7539875" h="4390307">
                  <a:moveTo>
                    <a:pt x="0" y="0"/>
                  </a:moveTo>
                  <a:lnTo>
                    <a:pt x="7539876" y="0"/>
                  </a:lnTo>
                  <a:lnTo>
                    <a:pt x="7539876" y="4390307"/>
                  </a:lnTo>
                  <a:lnTo>
                    <a:pt x="0" y="4390307"/>
                  </a:lnTo>
                  <a:lnTo>
                    <a:pt x="0" y="0"/>
                  </a:lnTo>
                  <a:close/>
                </a:path>
              </a:pathLst>
            </a:custGeom>
            <a:blipFill>
              <a:blip r:embed="rId6"/>
              <a:stretch>
                <a:fillRect/>
              </a:stretch>
            </a:blipFill>
          </p:spPr>
          <p:txBody>
            <a:bodyPr/>
            <a:lstStyle/>
            <a:p>
              <a:endParaRPr lang="uk-UA"/>
            </a:p>
          </p:txBody>
        </p:sp>
      </p:grpSp>
      <p:sp>
        <p:nvSpPr>
          <p:cNvPr id="8" name="TextBox 8"/>
          <p:cNvSpPr txBox="1"/>
          <p:nvPr/>
        </p:nvSpPr>
        <p:spPr>
          <a:xfrm>
            <a:off x="6637501" y="497436"/>
            <a:ext cx="5012998" cy="942975"/>
          </a:xfrm>
          <a:prstGeom prst="rect">
            <a:avLst/>
          </a:prstGeom>
        </p:spPr>
        <p:txBody>
          <a:bodyPr lIns="0" tIns="0" rIns="0" bIns="0" rtlCol="0" anchor="t">
            <a:spAutoFit/>
          </a:bodyPr>
          <a:lstStyle/>
          <a:p>
            <a:pPr algn="ctr">
              <a:lnSpc>
                <a:spcPts val="6593"/>
              </a:lnSpc>
            </a:pPr>
            <a:r>
              <a:rPr lang="en-US" sz="5494" b="1">
                <a:solidFill>
                  <a:srgbClr val="191919"/>
                </a:solidFill>
                <a:latin typeface="Alegreya Sans Medium"/>
                <a:ea typeface="Alegreya Sans Medium"/>
                <a:cs typeface="Alegreya Sans Medium"/>
                <a:sym typeface="Alegreya Sans Medium"/>
              </a:rPr>
              <a:t>grayscale(%)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3867238" y="1601270"/>
            <a:ext cx="10553525" cy="2472200"/>
            <a:chOff x="0" y="0"/>
            <a:chExt cx="14071366" cy="3296266"/>
          </a:xfrm>
        </p:grpSpPr>
        <p:sp>
          <p:nvSpPr>
            <p:cNvPr id="3" name="Freeform 3"/>
            <p:cNvSpPr/>
            <p:nvPr/>
          </p:nvSpPr>
          <p:spPr>
            <a:xfrm>
              <a:off x="0" y="781682"/>
              <a:ext cx="6278220" cy="1732902"/>
            </a:xfrm>
            <a:custGeom>
              <a:avLst/>
              <a:gdLst/>
              <a:ahLst/>
              <a:cxnLst/>
              <a:rect l="l" t="t" r="r" b="b"/>
              <a:pathLst>
                <a:path w="6278220" h="1732902">
                  <a:moveTo>
                    <a:pt x="0" y="0"/>
                  </a:moveTo>
                  <a:lnTo>
                    <a:pt x="6278220" y="0"/>
                  </a:lnTo>
                  <a:lnTo>
                    <a:pt x="6278220" y="1732902"/>
                  </a:lnTo>
                  <a:lnTo>
                    <a:pt x="0" y="1732902"/>
                  </a:lnTo>
                  <a:lnTo>
                    <a:pt x="0" y="0"/>
                  </a:lnTo>
                  <a:close/>
                </a:path>
              </a:pathLst>
            </a:custGeom>
            <a:blipFill>
              <a:blip r:embed="rId3"/>
              <a:stretch>
                <a:fillRect/>
              </a:stretch>
            </a:blipFill>
          </p:spPr>
          <p:txBody>
            <a:bodyPr/>
            <a:lstStyle/>
            <a:p>
              <a:endParaRPr lang="uk-UA"/>
            </a:p>
          </p:txBody>
        </p:sp>
        <p:sp>
          <p:nvSpPr>
            <p:cNvPr id="4" name="Freeform 4"/>
            <p:cNvSpPr/>
            <p:nvPr/>
          </p:nvSpPr>
          <p:spPr>
            <a:xfrm>
              <a:off x="8460701" y="0"/>
              <a:ext cx="5610666" cy="3296266"/>
            </a:xfrm>
            <a:custGeom>
              <a:avLst/>
              <a:gdLst/>
              <a:ahLst/>
              <a:cxnLst/>
              <a:rect l="l" t="t" r="r" b="b"/>
              <a:pathLst>
                <a:path w="5610666" h="3296266">
                  <a:moveTo>
                    <a:pt x="0" y="0"/>
                  </a:moveTo>
                  <a:lnTo>
                    <a:pt x="5610665" y="0"/>
                  </a:lnTo>
                  <a:lnTo>
                    <a:pt x="5610665" y="3296266"/>
                  </a:lnTo>
                  <a:lnTo>
                    <a:pt x="0" y="3296266"/>
                  </a:lnTo>
                  <a:lnTo>
                    <a:pt x="0" y="0"/>
                  </a:lnTo>
                  <a:close/>
                </a:path>
              </a:pathLst>
            </a:custGeom>
            <a:blipFill>
              <a:blip r:embed="rId4"/>
              <a:stretch>
                <a:fillRect/>
              </a:stretch>
            </a:blipFill>
          </p:spPr>
          <p:txBody>
            <a:bodyPr/>
            <a:lstStyle/>
            <a:p>
              <a:endParaRPr lang="uk-UA"/>
            </a:p>
          </p:txBody>
        </p:sp>
      </p:grpSp>
      <p:grpSp>
        <p:nvGrpSpPr>
          <p:cNvPr id="5" name="Group 5"/>
          <p:cNvGrpSpPr/>
          <p:nvPr/>
        </p:nvGrpSpPr>
        <p:grpSpPr>
          <a:xfrm>
            <a:off x="3867238" y="7597425"/>
            <a:ext cx="10553525" cy="2427185"/>
            <a:chOff x="0" y="0"/>
            <a:chExt cx="14071366" cy="3236246"/>
          </a:xfrm>
        </p:grpSpPr>
        <p:sp>
          <p:nvSpPr>
            <p:cNvPr id="6" name="Freeform 6"/>
            <p:cNvSpPr/>
            <p:nvPr/>
          </p:nvSpPr>
          <p:spPr>
            <a:xfrm>
              <a:off x="0" y="801673"/>
              <a:ext cx="6278220" cy="1632900"/>
            </a:xfrm>
            <a:custGeom>
              <a:avLst/>
              <a:gdLst/>
              <a:ahLst/>
              <a:cxnLst/>
              <a:rect l="l" t="t" r="r" b="b"/>
              <a:pathLst>
                <a:path w="6278220" h="1632900">
                  <a:moveTo>
                    <a:pt x="0" y="0"/>
                  </a:moveTo>
                  <a:lnTo>
                    <a:pt x="6278220" y="0"/>
                  </a:lnTo>
                  <a:lnTo>
                    <a:pt x="6278220" y="1632900"/>
                  </a:lnTo>
                  <a:lnTo>
                    <a:pt x="0" y="1632900"/>
                  </a:lnTo>
                  <a:lnTo>
                    <a:pt x="0" y="0"/>
                  </a:lnTo>
                  <a:close/>
                </a:path>
              </a:pathLst>
            </a:custGeom>
            <a:blipFill>
              <a:blip r:embed="rId5"/>
              <a:stretch>
                <a:fillRect/>
              </a:stretch>
            </a:blipFill>
          </p:spPr>
          <p:txBody>
            <a:bodyPr/>
            <a:lstStyle/>
            <a:p>
              <a:endParaRPr lang="uk-UA"/>
            </a:p>
          </p:txBody>
        </p:sp>
        <p:sp>
          <p:nvSpPr>
            <p:cNvPr id="7" name="Freeform 7"/>
            <p:cNvSpPr/>
            <p:nvPr/>
          </p:nvSpPr>
          <p:spPr>
            <a:xfrm>
              <a:off x="8460701" y="0"/>
              <a:ext cx="5610666" cy="3236246"/>
            </a:xfrm>
            <a:custGeom>
              <a:avLst/>
              <a:gdLst/>
              <a:ahLst/>
              <a:cxnLst/>
              <a:rect l="l" t="t" r="r" b="b"/>
              <a:pathLst>
                <a:path w="5610666" h="3236246">
                  <a:moveTo>
                    <a:pt x="0" y="0"/>
                  </a:moveTo>
                  <a:lnTo>
                    <a:pt x="5610665" y="0"/>
                  </a:lnTo>
                  <a:lnTo>
                    <a:pt x="5610665" y="3236246"/>
                  </a:lnTo>
                  <a:lnTo>
                    <a:pt x="0" y="3236246"/>
                  </a:lnTo>
                  <a:lnTo>
                    <a:pt x="0" y="0"/>
                  </a:lnTo>
                  <a:close/>
                </a:path>
              </a:pathLst>
            </a:custGeom>
            <a:blipFill>
              <a:blip r:embed="rId6"/>
              <a:stretch>
                <a:fillRect/>
              </a:stretch>
            </a:blipFill>
          </p:spPr>
          <p:txBody>
            <a:bodyPr/>
            <a:lstStyle/>
            <a:p>
              <a:endParaRPr lang="uk-UA"/>
            </a:p>
          </p:txBody>
        </p:sp>
      </p:grpSp>
      <p:grpSp>
        <p:nvGrpSpPr>
          <p:cNvPr id="8" name="Group 8"/>
          <p:cNvGrpSpPr/>
          <p:nvPr/>
        </p:nvGrpSpPr>
        <p:grpSpPr>
          <a:xfrm>
            <a:off x="3867238" y="4607890"/>
            <a:ext cx="10516579" cy="2455114"/>
            <a:chOff x="0" y="0"/>
            <a:chExt cx="14022105" cy="3273485"/>
          </a:xfrm>
        </p:grpSpPr>
        <p:sp>
          <p:nvSpPr>
            <p:cNvPr id="9" name="Freeform 9"/>
            <p:cNvSpPr/>
            <p:nvPr/>
          </p:nvSpPr>
          <p:spPr>
            <a:xfrm>
              <a:off x="0" y="785827"/>
              <a:ext cx="6278220" cy="1685063"/>
            </a:xfrm>
            <a:custGeom>
              <a:avLst/>
              <a:gdLst/>
              <a:ahLst/>
              <a:cxnLst/>
              <a:rect l="l" t="t" r="r" b="b"/>
              <a:pathLst>
                <a:path w="6278220" h="1685063">
                  <a:moveTo>
                    <a:pt x="0" y="0"/>
                  </a:moveTo>
                  <a:lnTo>
                    <a:pt x="6278220" y="0"/>
                  </a:lnTo>
                  <a:lnTo>
                    <a:pt x="6278220" y="1685064"/>
                  </a:lnTo>
                  <a:lnTo>
                    <a:pt x="0" y="1685064"/>
                  </a:lnTo>
                  <a:lnTo>
                    <a:pt x="0" y="0"/>
                  </a:lnTo>
                  <a:close/>
                </a:path>
              </a:pathLst>
            </a:custGeom>
            <a:blipFill>
              <a:blip r:embed="rId7"/>
              <a:stretch>
                <a:fillRect/>
              </a:stretch>
            </a:blipFill>
          </p:spPr>
          <p:txBody>
            <a:bodyPr/>
            <a:lstStyle/>
            <a:p>
              <a:endParaRPr lang="uk-UA"/>
            </a:p>
          </p:txBody>
        </p:sp>
        <p:sp>
          <p:nvSpPr>
            <p:cNvPr id="10" name="Freeform 10"/>
            <p:cNvSpPr/>
            <p:nvPr/>
          </p:nvSpPr>
          <p:spPr>
            <a:xfrm>
              <a:off x="8460701" y="0"/>
              <a:ext cx="5561404" cy="3273485"/>
            </a:xfrm>
            <a:custGeom>
              <a:avLst/>
              <a:gdLst/>
              <a:ahLst/>
              <a:cxnLst/>
              <a:rect l="l" t="t" r="r" b="b"/>
              <a:pathLst>
                <a:path w="5561404" h="3273485">
                  <a:moveTo>
                    <a:pt x="0" y="0"/>
                  </a:moveTo>
                  <a:lnTo>
                    <a:pt x="5561404" y="0"/>
                  </a:lnTo>
                  <a:lnTo>
                    <a:pt x="5561404" y="3273485"/>
                  </a:lnTo>
                  <a:lnTo>
                    <a:pt x="0" y="3273485"/>
                  </a:lnTo>
                  <a:lnTo>
                    <a:pt x="0" y="0"/>
                  </a:lnTo>
                  <a:close/>
                </a:path>
              </a:pathLst>
            </a:custGeom>
            <a:blipFill>
              <a:blip r:embed="rId8"/>
              <a:stretch>
                <a:fillRect/>
              </a:stretch>
            </a:blipFill>
          </p:spPr>
          <p:txBody>
            <a:bodyPr/>
            <a:lstStyle/>
            <a:p>
              <a:endParaRPr lang="uk-UA"/>
            </a:p>
          </p:txBody>
        </p:sp>
      </p:grpSp>
      <p:sp>
        <p:nvSpPr>
          <p:cNvPr id="11" name="TextBox 11"/>
          <p:cNvSpPr txBox="1"/>
          <p:nvPr/>
        </p:nvSpPr>
        <p:spPr>
          <a:xfrm>
            <a:off x="6637501" y="497436"/>
            <a:ext cx="5012998" cy="942975"/>
          </a:xfrm>
          <a:prstGeom prst="rect">
            <a:avLst/>
          </a:prstGeom>
        </p:spPr>
        <p:txBody>
          <a:bodyPr lIns="0" tIns="0" rIns="0" bIns="0" rtlCol="0" anchor="t">
            <a:spAutoFit/>
          </a:bodyPr>
          <a:lstStyle/>
          <a:p>
            <a:pPr algn="ctr">
              <a:lnSpc>
                <a:spcPts val="6593"/>
              </a:lnSpc>
            </a:pPr>
            <a:r>
              <a:rPr lang="en-US" sz="5494" b="1">
                <a:solidFill>
                  <a:srgbClr val="191919"/>
                </a:solidFill>
                <a:latin typeface="Alegreya Sans Medium"/>
                <a:ea typeface="Alegreya Sans Medium"/>
                <a:cs typeface="Alegreya Sans Medium"/>
                <a:sym typeface="Alegreya Sans Medium"/>
              </a:rPr>
              <a:t>brightness(%)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1626654" y="2119212"/>
            <a:ext cx="14182320" cy="3310626"/>
            <a:chOff x="0" y="0"/>
            <a:chExt cx="18909761" cy="4414167"/>
          </a:xfrm>
        </p:grpSpPr>
        <p:sp>
          <p:nvSpPr>
            <p:cNvPr id="3" name="Freeform 3"/>
            <p:cNvSpPr/>
            <p:nvPr/>
          </p:nvSpPr>
          <p:spPr>
            <a:xfrm>
              <a:off x="0" y="998877"/>
              <a:ext cx="8436966" cy="2416413"/>
            </a:xfrm>
            <a:custGeom>
              <a:avLst/>
              <a:gdLst/>
              <a:ahLst/>
              <a:cxnLst/>
              <a:rect l="l" t="t" r="r" b="b"/>
              <a:pathLst>
                <a:path w="8436966" h="2416413">
                  <a:moveTo>
                    <a:pt x="0" y="0"/>
                  </a:moveTo>
                  <a:lnTo>
                    <a:pt x="8436966" y="0"/>
                  </a:lnTo>
                  <a:lnTo>
                    <a:pt x="8436966" y="2416413"/>
                  </a:lnTo>
                  <a:lnTo>
                    <a:pt x="0" y="2416413"/>
                  </a:lnTo>
                  <a:lnTo>
                    <a:pt x="0" y="0"/>
                  </a:lnTo>
                  <a:close/>
                </a:path>
              </a:pathLst>
            </a:custGeom>
            <a:blipFill>
              <a:blip r:embed="rId3"/>
              <a:stretch>
                <a:fillRect/>
              </a:stretch>
            </a:blipFill>
          </p:spPr>
          <p:txBody>
            <a:bodyPr/>
            <a:lstStyle/>
            <a:p>
              <a:endParaRPr lang="uk-UA"/>
            </a:p>
          </p:txBody>
        </p:sp>
        <p:sp>
          <p:nvSpPr>
            <p:cNvPr id="4" name="Freeform 4"/>
            <p:cNvSpPr/>
            <p:nvPr/>
          </p:nvSpPr>
          <p:spPr>
            <a:xfrm>
              <a:off x="11369885" y="0"/>
              <a:ext cx="7539875" cy="4414167"/>
            </a:xfrm>
            <a:custGeom>
              <a:avLst/>
              <a:gdLst/>
              <a:ahLst/>
              <a:cxnLst/>
              <a:rect l="l" t="t" r="r" b="b"/>
              <a:pathLst>
                <a:path w="7539875" h="4414167">
                  <a:moveTo>
                    <a:pt x="0" y="0"/>
                  </a:moveTo>
                  <a:lnTo>
                    <a:pt x="7539876" y="0"/>
                  </a:lnTo>
                  <a:lnTo>
                    <a:pt x="7539876" y="4414167"/>
                  </a:lnTo>
                  <a:lnTo>
                    <a:pt x="0" y="4414167"/>
                  </a:lnTo>
                  <a:lnTo>
                    <a:pt x="0" y="0"/>
                  </a:lnTo>
                  <a:close/>
                </a:path>
              </a:pathLst>
            </a:custGeom>
            <a:blipFill>
              <a:blip r:embed="rId4"/>
              <a:stretch>
                <a:fillRect/>
              </a:stretch>
            </a:blipFill>
          </p:spPr>
          <p:txBody>
            <a:bodyPr/>
            <a:lstStyle/>
            <a:p>
              <a:endParaRPr lang="uk-UA"/>
            </a:p>
          </p:txBody>
        </p:sp>
      </p:grpSp>
      <p:grpSp>
        <p:nvGrpSpPr>
          <p:cNvPr id="5" name="Group 5"/>
          <p:cNvGrpSpPr/>
          <p:nvPr/>
        </p:nvGrpSpPr>
        <p:grpSpPr>
          <a:xfrm>
            <a:off x="1626654" y="6136740"/>
            <a:ext cx="14182320" cy="3298695"/>
            <a:chOff x="0" y="0"/>
            <a:chExt cx="18909761" cy="4398261"/>
          </a:xfrm>
        </p:grpSpPr>
        <p:sp>
          <p:nvSpPr>
            <p:cNvPr id="6" name="Freeform 6"/>
            <p:cNvSpPr/>
            <p:nvPr/>
          </p:nvSpPr>
          <p:spPr>
            <a:xfrm>
              <a:off x="0" y="1016378"/>
              <a:ext cx="8436966" cy="2365505"/>
            </a:xfrm>
            <a:custGeom>
              <a:avLst/>
              <a:gdLst/>
              <a:ahLst/>
              <a:cxnLst/>
              <a:rect l="l" t="t" r="r" b="b"/>
              <a:pathLst>
                <a:path w="8436966" h="2365505">
                  <a:moveTo>
                    <a:pt x="0" y="0"/>
                  </a:moveTo>
                  <a:lnTo>
                    <a:pt x="8436966" y="0"/>
                  </a:lnTo>
                  <a:lnTo>
                    <a:pt x="8436966" y="2365505"/>
                  </a:lnTo>
                  <a:lnTo>
                    <a:pt x="0" y="2365505"/>
                  </a:lnTo>
                  <a:lnTo>
                    <a:pt x="0" y="0"/>
                  </a:lnTo>
                  <a:close/>
                </a:path>
              </a:pathLst>
            </a:custGeom>
            <a:blipFill>
              <a:blip r:embed="rId5"/>
              <a:stretch>
                <a:fillRect/>
              </a:stretch>
            </a:blipFill>
          </p:spPr>
          <p:txBody>
            <a:bodyPr/>
            <a:lstStyle/>
            <a:p>
              <a:endParaRPr lang="uk-UA"/>
            </a:p>
          </p:txBody>
        </p:sp>
        <p:sp>
          <p:nvSpPr>
            <p:cNvPr id="7" name="Freeform 7"/>
            <p:cNvSpPr/>
            <p:nvPr/>
          </p:nvSpPr>
          <p:spPr>
            <a:xfrm>
              <a:off x="11369885" y="0"/>
              <a:ext cx="7539875" cy="4398261"/>
            </a:xfrm>
            <a:custGeom>
              <a:avLst/>
              <a:gdLst/>
              <a:ahLst/>
              <a:cxnLst/>
              <a:rect l="l" t="t" r="r" b="b"/>
              <a:pathLst>
                <a:path w="7539875" h="4398261">
                  <a:moveTo>
                    <a:pt x="0" y="0"/>
                  </a:moveTo>
                  <a:lnTo>
                    <a:pt x="7539876" y="0"/>
                  </a:lnTo>
                  <a:lnTo>
                    <a:pt x="7539876" y="4398261"/>
                  </a:lnTo>
                  <a:lnTo>
                    <a:pt x="0" y="4398261"/>
                  </a:lnTo>
                  <a:lnTo>
                    <a:pt x="0" y="0"/>
                  </a:lnTo>
                  <a:close/>
                </a:path>
              </a:pathLst>
            </a:custGeom>
            <a:blipFill>
              <a:blip r:embed="rId6"/>
              <a:stretch>
                <a:fillRect/>
              </a:stretch>
            </a:blipFill>
          </p:spPr>
          <p:txBody>
            <a:bodyPr/>
            <a:lstStyle/>
            <a:p>
              <a:endParaRPr lang="uk-UA"/>
            </a:p>
          </p:txBody>
        </p:sp>
      </p:grpSp>
      <p:sp>
        <p:nvSpPr>
          <p:cNvPr id="8" name="TextBox 8"/>
          <p:cNvSpPr txBox="1"/>
          <p:nvPr/>
        </p:nvSpPr>
        <p:spPr>
          <a:xfrm>
            <a:off x="6637501" y="497436"/>
            <a:ext cx="5012998" cy="942975"/>
          </a:xfrm>
          <a:prstGeom prst="rect">
            <a:avLst/>
          </a:prstGeom>
        </p:spPr>
        <p:txBody>
          <a:bodyPr lIns="0" tIns="0" rIns="0" bIns="0" rtlCol="0" anchor="t">
            <a:spAutoFit/>
          </a:bodyPr>
          <a:lstStyle/>
          <a:p>
            <a:pPr algn="ctr">
              <a:lnSpc>
                <a:spcPts val="6593"/>
              </a:lnSpc>
            </a:pPr>
            <a:r>
              <a:rPr lang="en-US" sz="5494" b="1">
                <a:solidFill>
                  <a:srgbClr val="191919"/>
                </a:solidFill>
                <a:latin typeface="Alegreya Sans Medium"/>
                <a:ea typeface="Alegreya Sans Medium"/>
                <a:cs typeface="Alegreya Sans Medium"/>
                <a:sym typeface="Alegreya Sans Medium"/>
              </a:rPr>
              <a:t>contrast(%)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2221445" y="2414716"/>
            <a:ext cx="5501914" cy="5880618"/>
          </a:xfrm>
          <a:custGeom>
            <a:avLst/>
            <a:gdLst/>
            <a:ahLst/>
            <a:cxnLst/>
            <a:rect l="l" t="t" r="r" b="b"/>
            <a:pathLst>
              <a:path w="5501914" h="5880618">
                <a:moveTo>
                  <a:pt x="0" y="0"/>
                </a:moveTo>
                <a:lnTo>
                  <a:pt x="5501913" y="0"/>
                </a:lnTo>
                <a:lnTo>
                  <a:pt x="5501913" y="5880617"/>
                </a:lnTo>
                <a:lnTo>
                  <a:pt x="0" y="5880617"/>
                </a:lnTo>
                <a:lnTo>
                  <a:pt x="0" y="0"/>
                </a:lnTo>
                <a:close/>
              </a:path>
            </a:pathLst>
          </a:custGeom>
          <a:blipFill>
            <a:blip r:embed="rId3"/>
            <a:stretch>
              <a:fillRect l="-27901" r="-25335"/>
            </a:stretch>
          </a:blipFill>
        </p:spPr>
        <p:txBody>
          <a:bodyPr/>
          <a:lstStyle/>
          <a:p>
            <a:endParaRPr lang="uk-UA"/>
          </a:p>
        </p:txBody>
      </p:sp>
      <p:sp>
        <p:nvSpPr>
          <p:cNvPr id="3" name="TextBox 3"/>
          <p:cNvSpPr txBox="1"/>
          <p:nvPr/>
        </p:nvSpPr>
        <p:spPr>
          <a:xfrm>
            <a:off x="1028700" y="904875"/>
            <a:ext cx="7707430" cy="1133475"/>
          </a:xfrm>
          <a:prstGeom prst="rect">
            <a:avLst/>
          </a:prstGeom>
        </p:spPr>
        <p:txBody>
          <a:bodyPr lIns="0" tIns="0" rIns="0" bIns="0" rtlCol="0" anchor="t">
            <a:spAutoFit/>
          </a:bodyPr>
          <a:lstStyle/>
          <a:p>
            <a:pPr algn="l">
              <a:lnSpc>
                <a:spcPts val="7984"/>
              </a:lnSpc>
            </a:pPr>
            <a:r>
              <a:rPr lang="en-US" sz="6653" b="1">
                <a:solidFill>
                  <a:srgbClr val="191919"/>
                </a:solidFill>
                <a:latin typeface="Alegreya Sans Medium"/>
                <a:ea typeface="Alegreya Sans Medium"/>
                <a:cs typeface="Alegreya Sans Medium"/>
                <a:sym typeface="Alegreya Sans Medium"/>
              </a:rPr>
              <a:t>Interaktywne strony</a:t>
            </a:r>
          </a:p>
        </p:txBody>
      </p:sp>
      <p:sp>
        <p:nvSpPr>
          <p:cNvPr id="4" name="TextBox 4"/>
          <p:cNvSpPr txBox="1"/>
          <p:nvPr/>
        </p:nvSpPr>
        <p:spPr>
          <a:xfrm>
            <a:off x="1005604" y="1911188"/>
            <a:ext cx="9466118" cy="2925544"/>
          </a:xfrm>
          <a:prstGeom prst="rect">
            <a:avLst/>
          </a:prstGeom>
        </p:spPr>
        <p:txBody>
          <a:bodyPr lIns="0" tIns="0" rIns="0" bIns="0" rtlCol="0" anchor="t">
            <a:spAutoFit/>
          </a:bodyPr>
          <a:lstStyle/>
          <a:p>
            <a:pPr algn="l">
              <a:lnSpc>
                <a:spcPts val="4679"/>
              </a:lnSpc>
            </a:pPr>
            <a:r>
              <a:rPr lang="en-US" sz="2000" dirty="0" err="1">
                <a:solidFill>
                  <a:srgbClr val="191919"/>
                </a:solidFill>
                <a:latin typeface="Clear Sans"/>
                <a:ea typeface="Clear Sans"/>
                <a:cs typeface="Clear Sans"/>
                <a:sym typeface="Clear Sans"/>
              </a:rPr>
              <a:t>Interaktywne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strony</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internetowe</a:t>
            </a:r>
            <a:r>
              <a:rPr lang="en-US" sz="2000" dirty="0">
                <a:solidFill>
                  <a:srgbClr val="191919"/>
                </a:solidFill>
                <a:latin typeface="Clear Sans"/>
                <a:ea typeface="Clear Sans"/>
                <a:cs typeface="Clear Sans"/>
                <a:sym typeface="Clear Sans"/>
              </a:rPr>
              <a:t> to </a:t>
            </a:r>
            <a:r>
              <a:rPr lang="en-US" sz="2000" dirty="0" err="1">
                <a:solidFill>
                  <a:srgbClr val="191919"/>
                </a:solidFill>
                <a:latin typeface="Clear Sans"/>
                <a:ea typeface="Clear Sans"/>
                <a:cs typeface="Clear Sans"/>
                <a:sym typeface="Clear Sans"/>
              </a:rPr>
              <a:t>nie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tylko</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zwykłe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witryny</a:t>
            </a:r>
            <a:r>
              <a:rPr lang="en-US" sz="2000" dirty="0">
                <a:solidFill>
                  <a:srgbClr val="191919"/>
                </a:solidFill>
                <a:latin typeface="Clear Sans"/>
                <a:ea typeface="Clear Sans"/>
                <a:cs typeface="Clear Sans"/>
                <a:sym typeface="Clear Sans"/>
              </a:rPr>
              <a:t>, ale </a:t>
            </a:r>
            <a:r>
              <a:rPr lang="en-US" sz="2000" dirty="0" err="1">
                <a:solidFill>
                  <a:srgbClr val="191919"/>
                </a:solidFill>
                <a:latin typeface="Clear Sans"/>
                <a:ea typeface="Clear Sans"/>
                <a:cs typeface="Clear Sans"/>
                <a:sym typeface="Clear Sans"/>
              </a:rPr>
              <a:t>dynamiczne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przestrzenie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które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angażują</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użytkownika</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i</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zachęcają</a:t>
            </a:r>
            <a:r>
              <a:rPr lang="en-US" sz="2000" dirty="0">
                <a:solidFill>
                  <a:srgbClr val="191919"/>
                </a:solidFill>
                <a:latin typeface="Clear Sans"/>
                <a:ea typeface="Clear Sans"/>
                <a:cs typeface="Clear Sans"/>
                <a:sym typeface="Clear Sans"/>
              </a:rPr>
              <a:t> go do </a:t>
            </a:r>
            <a:r>
              <a:rPr lang="en-US" sz="2000" dirty="0" err="1">
                <a:solidFill>
                  <a:srgbClr val="191919"/>
                </a:solidFill>
                <a:latin typeface="Clear Sans"/>
                <a:ea typeface="Clear Sans"/>
                <a:cs typeface="Clear Sans"/>
                <a:sym typeface="Clear Sans"/>
              </a:rPr>
              <a:t>działania</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Dzięki</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nowoczesnym</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technologiom</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takim</a:t>
            </a:r>
            <a:r>
              <a:rPr lang="en-US" sz="2000" dirty="0">
                <a:solidFill>
                  <a:srgbClr val="191919"/>
                </a:solidFill>
                <a:latin typeface="Clear Sans"/>
                <a:ea typeface="Clear Sans"/>
                <a:cs typeface="Clear Sans"/>
                <a:sym typeface="Clear Sans"/>
              </a:rPr>
              <a:t> jak CSS3, JavaScript, WebGL </a:t>
            </a:r>
            <a:r>
              <a:rPr lang="en-US" sz="2000" dirty="0" err="1">
                <a:solidFill>
                  <a:srgbClr val="191919"/>
                </a:solidFill>
                <a:latin typeface="Clear Sans"/>
                <a:ea typeface="Clear Sans"/>
                <a:cs typeface="Clear Sans"/>
                <a:sym typeface="Clear Sans"/>
              </a:rPr>
              <a:t>czy</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interaktywne</a:t>
            </a:r>
            <a:r>
              <a:rPr lang="en-US" sz="2000" dirty="0">
                <a:solidFill>
                  <a:srgbClr val="191919"/>
                </a:solidFill>
                <a:latin typeface="Clear Sans"/>
                <a:ea typeface="Clear Sans"/>
                <a:cs typeface="Clear Sans"/>
                <a:sym typeface="Clear Sans"/>
              </a:rPr>
              <a:t> API, </a:t>
            </a:r>
            <a:r>
              <a:rPr lang="en-US" sz="2000" dirty="0" err="1">
                <a:solidFill>
                  <a:srgbClr val="191919"/>
                </a:solidFill>
                <a:latin typeface="Clear Sans"/>
                <a:ea typeface="Clear Sans"/>
                <a:cs typeface="Clear Sans"/>
                <a:sym typeface="Clear Sans"/>
              </a:rPr>
              <a:t>możemy</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tworzyć</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strony</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które</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reagują</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na</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użytkownika</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dostosowują</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się</a:t>
            </a:r>
            <a:r>
              <a:rPr lang="en-US" sz="2000" dirty="0">
                <a:solidFill>
                  <a:srgbClr val="191919"/>
                </a:solidFill>
                <a:latin typeface="Clear Sans"/>
                <a:ea typeface="Clear Sans"/>
                <a:cs typeface="Clear Sans"/>
                <a:sym typeface="Clear Sans"/>
              </a:rPr>
              <a:t> do </a:t>
            </a:r>
            <a:r>
              <a:rPr lang="en-US" sz="2000" dirty="0" err="1">
                <a:solidFill>
                  <a:srgbClr val="191919"/>
                </a:solidFill>
                <a:latin typeface="Clear Sans"/>
                <a:ea typeface="Clear Sans"/>
                <a:cs typeface="Clear Sans"/>
                <a:sym typeface="Clear Sans"/>
              </a:rPr>
              <a:t>jego</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potrzeb</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i</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dostarczają</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niezapomnianych</a:t>
            </a:r>
            <a:r>
              <a:rPr lang="en-US" sz="2000" dirty="0">
                <a:solidFill>
                  <a:srgbClr val="191919"/>
                </a:solidFill>
                <a:latin typeface="Clear Sans"/>
                <a:ea typeface="Clear Sans"/>
                <a:cs typeface="Clear Sans"/>
                <a:sym typeface="Clear Sans"/>
              </a:rPr>
              <a:t> </a:t>
            </a:r>
            <a:r>
              <a:rPr lang="en-US" sz="2000" dirty="0" err="1">
                <a:solidFill>
                  <a:srgbClr val="191919"/>
                </a:solidFill>
                <a:latin typeface="Clear Sans"/>
                <a:ea typeface="Clear Sans"/>
                <a:cs typeface="Clear Sans"/>
                <a:sym typeface="Clear Sans"/>
              </a:rPr>
              <a:t>wrażeń</a:t>
            </a:r>
            <a:r>
              <a:rPr lang="en-US" sz="2000" dirty="0">
                <a:solidFill>
                  <a:srgbClr val="191919"/>
                </a:solidFill>
                <a:latin typeface="Clear Sans"/>
                <a:ea typeface="Clear Sans"/>
                <a:cs typeface="Clear Sans"/>
                <a:sym typeface="Clear Sans"/>
              </a:rPr>
              <a:t>.</a:t>
            </a:r>
          </a:p>
        </p:txBody>
      </p:sp>
      <p:sp>
        <p:nvSpPr>
          <p:cNvPr id="5" name="TextBox 5"/>
          <p:cNvSpPr txBox="1"/>
          <p:nvPr/>
        </p:nvSpPr>
        <p:spPr>
          <a:xfrm>
            <a:off x="982508" y="5071626"/>
            <a:ext cx="9466118" cy="552139"/>
          </a:xfrm>
          <a:prstGeom prst="rect">
            <a:avLst/>
          </a:prstGeom>
        </p:spPr>
        <p:txBody>
          <a:bodyPr lIns="0" tIns="0" rIns="0" bIns="0" rtlCol="0" anchor="t">
            <a:spAutoFit/>
          </a:bodyPr>
          <a:lstStyle/>
          <a:p>
            <a:pPr algn="l">
              <a:lnSpc>
                <a:spcPts val="4679"/>
              </a:lnSpc>
            </a:pPr>
            <a:r>
              <a:rPr lang="en-US" sz="2800" dirty="0" err="1">
                <a:solidFill>
                  <a:srgbClr val="191919"/>
                </a:solidFill>
                <a:latin typeface="Clear Sans"/>
                <a:ea typeface="Clear Sans"/>
                <a:cs typeface="Clear Sans"/>
                <a:sym typeface="Clear Sans"/>
              </a:rPr>
              <a:t>Dlaczego</a:t>
            </a:r>
            <a:r>
              <a:rPr lang="en-US" sz="2800" dirty="0">
                <a:solidFill>
                  <a:srgbClr val="191919"/>
                </a:solidFill>
                <a:latin typeface="Clear Sans"/>
                <a:ea typeface="Clear Sans"/>
                <a:cs typeface="Clear Sans"/>
                <a:sym typeface="Clear Sans"/>
              </a:rPr>
              <a:t> </a:t>
            </a:r>
            <a:r>
              <a:rPr lang="en-US" sz="2800" dirty="0" err="1">
                <a:solidFill>
                  <a:srgbClr val="191919"/>
                </a:solidFill>
                <a:latin typeface="Clear Sans"/>
                <a:ea typeface="Clear Sans"/>
                <a:cs typeface="Clear Sans"/>
                <a:sym typeface="Clear Sans"/>
              </a:rPr>
              <a:t>interaktywność</a:t>
            </a:r>
            <a:r>
              <a:rPr lang="en-US" sz="2800" dirty="0">
                <a:solidFill>
                  <a:srgbClr val="191919"/>
                </a:solidFill>
                <a:latin typeface="Clear Sans"/>
                <a:ea typeface="Clear Sans"/>
                <a:cs typeface="Clear Sans"/>
                <a:sym typeface="Clear Sans"/>
              </a:rPr>
              <a:t> jest </a:t>
            </a:r>
            <a:r>
              <a:rPr lang="en-US" sz="2800" dirty="0" err="1">
                <a:solidFill>
                  <a:srgbClr val="191919"/>
                </a:solidFill>
                <a:latin typeface="Clear Sans"/>
                <a:ea typeface="Clear Sans"/>
                <a:cs typeface="Clear Sans"/>
                <a:sym typeface="Clear Sans"/>
              </a:rPr>
              <a:t>tak</a:t>
            </a:r>
            <a:r>
              <a:rPr lang="en-US" sz="2800" dirty="0">
                <a:solidFill>
                  <a:srgbClr val="191919"/>
                </a:solidFill>
                <a:latin typeface="Clear Sans"/>
                <a:ea typeface="Clear Sans"/>
                <a:cs typeface="Clear Sans"/>
                <a:sym typeface="Clear Sans"/>
              </a:rPr>
              <a:t> </a:t>
            </a:r>
            <a:r>
              <a:rPr lang="en-US" sz="2800" dirty="0" err="1">
                <a:solidFill>
                  <a:srgbClr val="191919"/>
                </a:solidFill>
                <a:latin typeface="Clear Sans"/>
                <a:ea typeface="Clear Sans"/>
                <a:cs typeface="Clear Sans"/>
                <a:sym typeface="Clear Sans"/>
              </a:rPr>
              <a:t>ważna</a:t>
            </a:r>
            <a:r>
              <a:rPr lang="en-US" sz="2800" dirty="0">
                <a:solidFill>
                  <a:srgbClr val="191919"/>
                </a:solidFill>
                <a:latin typeface="Clear Sans"/>
                <a:ea typeface="Clear Sans"/>
                <a:cs typeface="Clear Sans"/>
                <a:sym typeface="Clear Sans"/>
              </a:rPr>
              <a:t>?</a:t>
            </a:r>
          </a:p>
        </p:txBody>
      </p:sp>
      <p:sp>
        <p:nvSpPr>
          <p:cNvPr id="6" name="TextBox 6"/>
          <p:cNvSpPr txBox="1"/>
          <p:nvPr/>
        </p:nvSpPr>
        <p:spPr>
          <a:xfrm>
            <a:off x="1005604" y="5623765"/>
            <a:ext cx="9466118" cy="1764073"/>
          </a:xfrm>
          <a:prstGeom prst="rect">
            <a:avLst/>
          </a:prstGeom>
        </p:spPr>
        <p:txBody>
          <a:bodyPr lIns="0" tIns="0" rIns="0" bIns="0" rtlCol="0" anchor="t">
            <a:spAutoFit/>
          </a:bodyPr>
          <a:lstStyle/>
          <a:p>
            <a:pPr marL="538323" lvl="1" indent="-269161" algn="l">
              <a:lnSpc>
                <a:spcPts val="3490"/>
              </a:lnSpc>
              <a:buFont typeface="Arial"/>
              <a:buChar char="•"/>
            </a:pPr>
            <a:r>
              <a:rPr lang="en-US" sz="2000">
                <a:solidFill>
                  <a:srgbClr val="191919"/>
                </a:solidFill>
                <a:latin typeface="Noto Sans JP Light"/>
                <a:ea typeface="Noto Sans JP Light"/>
                <a:cs typeface="Noto Sans JP Light"/>
                <a:sym typeface="Noto Sans JP Light"/>
              </a:rPr>
              <a:t>Większe zaangażowanie użytkownika</a:t>
            </a:r>
          </a:p>
          <a:p>
            <a:pPr marL="538323" lvl="1" indent="-269161" algn="l">
              <a:lnSpc>
                <a:spcPts val="3490"/>
              </a:lnSpc>
              <a:buFont typeface="Arial"/>
              <a:buChar char="•"/>
            </a:pPr>
            <a:r>
              <a:rPr lang="en-US" sz="2000">
                <a:solidFill>
                  <a:srgbClr val="191919"/>
                </a:solidFill>
                <a:latin typeface="Noto Sans JP Light"/>
                <a:ea typeface="Noto Sans JP Light"/>
                <a:cs typeface="Noto Sans JP Light"/>
                <a:sym typeface="Noto Sans JP Light"/>
              </a:rPr>
              <a:t>Lepsza użyteczność i UX (User Experience)</a:t>
            </a:r>
          </a:p>
          <a:p>
            <a:pPr marL="538323" lvl="1" indent="-269161" algn="l">
              <a:lnSpc>
                <a:spcPts val="3490"/>
              </a:lnSpc>
              <a:buFont typeface="Arial"/>
              <a:buChar char="•"/>
            </a:pPr>
            <a:r>
              <a:rPr lang="en-US" sz="2000">
                <a:solidFill>
                  <a:srgbClr val="191919"/>
                </a:solidFill>
                <a:latin typeface="Noto Sans JP Light"/>
                <a:ea typeface="Noto Sans JP Light"/>
                <a:cs typeface="Noto Sans JP Light"/>
                <a:sym typeface="Noto Sans JP Light"/>
              </a:rPr>
              <a:t>Wyższa konwersja i dłuższy czas spędzony na stronie</a:t>
            </a:r>
          </a:p>
          <a:p>
            <a:pPr marL="538321" lvl="1" indent="-269161" algn="l">
              <a:lnSpc>
                <a:spcPts val="3490"/>
              </a:lnSpc>
              <a:buFont typeface="Arial"/>
              <a:buChar char="•"/>
            </a:pPr>
            <a:r>
              <a:rPr lang="en-US" sz="2000">
                <a:solidFill>
                  <a:srgbClr val="191919"/>
                </a:solidFill>
                <a:latin typeface="Noto Sans JP Light"/>
                <a:ea typeface="Noto Sans JP Light"/>
                <a:cs typeface="Noto Sans JP Light"/>
                <a:sym typeface="Noto Sans JP Light"/>
              </a:rPr>
              <a:t>Nowoczesny wygląd i większa konkurencyjność</a:t>
            </a:r>
          </a:p>
        </p:txBody>
      </p:sp>
      <p:sp>
        <p:nvSpPr>
          <p:cNvPr id="7" name="TextBox 7"/>
          <p:cNvSpPr txBox="1"/>
          <p:nvPr/>
        </p:nvSpPr>
        <p:spPr>
          <a:xfrm>
            <a:off x="1060076" y="7387838"/>
            <a:ext cx="9466118" cy="552139"/>
          </a:xfrm>
          <a:prstGeom prst="rect">
            <a:avLst/>
          </a:prstGeom>
        </p:spPr>
        <p:txBody>
          <a:bodyPr lIns="0" tIns="0" rIns="0" bIns="0" rtlCol="0" anchor="t">
            <a:spAutoFit/>
          </a:bodyPr>
          <a:lstStyle/>
          <a:p>
            <a:pPr algn="l">
              <a:lnSpc>
                <a:spcPts val="4679"/>
              </a:lnSpc>
            </a:pPr>
            <a:r>
              <a:rPr lang="en-US" sz="2800" dirty="0" err="1">
                <a:solidFill>
                  <a:srgbClr val="191919"/>
                </a:solidFill>
                <a:latin typeface="Clear Sans"/>
                <a:ea typeface="Clear Sans"/>
                <a:cs typeface="Clear Sans"/>
                <a:sym typeface="Clear Sans"/>
              </a:rPr>
              <a:t>Przykłady</a:t>
            </a:r>
            <a:r>
              <a:rPr lang="en-US" sz="2800" dirty="0">
                <a:solidFill>
                  <a:srgbClr val="191919"/>
                </a:solidFill>
                <a:latin typeface="Clear Sans"/>
                <a:ea typeface="Clear Sans"/>
                <a:cs typeface="Clear Sans"/>
                <a:sym typeface="Clear Sans"/>
              </a:rPr>
              <a:t> </a:t>
            </a:r>
            <a:r>
              <a:rPr lang="en-US" sz="2800" dirty="0" err="1">
                <a:solidFill>
                  <a:srgbClr val="191919"/>
                </a:solidFill>
                <a:latin typeface="Clear Sans"/>
                <a:ea typeface="Clear Sans"/>
                <a:cs typeface="Clear Sans"/>
                <a:sym typeface="Clear Sans"/>
              </a:rPr>
              <a:t>zastosowania</a:t>
            </a:r>
            <a:endParaRPr lang="en-US" sz="2800" dirty="0">
              <a:solidFill>
                <a:srgbClr val="191919"/>
              </a:solidFill>
              <a:latin typeface="Clear Sans"/>
              <a:ea typeface="Clear Sans"/>
              <a:cs typeface="Clear Sans"/>
              <a:sym typeface="Clear Sans"/>
            </a:endParaRPr>
          </a:p>
        </p:txBody>
      </p:sp>
      <p:sp>
        <p:nvSpPr>
          <p:cNvPr id="8" name="TextBox 8"/>
          <p:cNvSpPr txBox="1"/>
          <p:nvPr/>
        </p:nvSpPr>
        <p:spPr>
          <a:xfrm>
            <a:off x="1060076" y="7939977"/>
            <a:ext cx="9466118" cy="2212913"/>
          </a:xfrm>
          <a:prstGeom prst="rect">
            <a:avLst/>
          </a:prstGeom>
        </p:spPr>
        <p:txBody>
          <a:bodyPr lIns="0" tIns="0" rIns="0" bIns="0" rtlCol="0" anchor="t">
            <a:spAutoFit/>
          </a:bodyPr>
          <a:lstStyle/>
          <a:p>
            <a:pPr marL="538323" lvl="1" indent="-269161" algn="l">
              <a:lnSpc>
                <a:spcPts val="3490"/>
              </a:lnSpc>
              <a:buFont typeface="Arial"/>
              <a:buChar char="•"/>
            </a:pPr>
            <a:r>
              <a:rPr lang="en-US" sz="2000" dirty="0" err="1">
                <a:solidFill>
                  <a:srgbClr val="191919"/>
                </a:solidFill>
                <a:latin typeface="Noto Sans JP Light"/>
                <a:ea typeface="Noto Sans JP Light"/>
                <a:cs typeface="Noto Sans JP Light"/>
                <a:sym typeface="Noto Sans JP Light"/>
              </a:rPr>
              <a:t>Animacje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i</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mikrointerakcje</a:t>
            </a:r>
            <a:r>
              <a:rPr lang="en-US" sz="2000" dirty="0">
                <a:solidFill>
                  <a:srgbClr val="191919"/>
                </a:solidFill>
                <a:latin typeface="Noto Sans JP Light"/>
                <a:ea typeface="Noto Sans JP Light"/>
                <a:cs typeface="Noto Sans JP Light"/>
                <a:sym typeface="Noto Sans JP Light"/>
              </a:rPr>
              <a:t> (np. </a:t>
            </a:r>
            <a:r>
              <a:rPr lang="en-US" sz="2000" dirty="0" err="1">
                <a:solidFill>
                  <a:srgbClr val="191919"/>
                </a:solidFill>
                <a:latin typeface="Noto Sans JP Light"/>
                <a:ea typeface="Noto Sans JP Light"/>
                <a:cs typeface="Noto Sans JP Light"/>
                <a:sym typeface="Noto Sans JP Light"/>
              </a:rPr>
              <a:t>przyciski</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reagujące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na</a:t>
            </a:r>
            <a:r>
              <a:rPr lang="en-US" sz="2000" dirty="0">
                <a:solidFill>
                  <a:srgbClr val="191919"/>
                </a:solidFill>
                <a:latin typeface="Noto Sans JP Light"/>
                <a:ea typeface="Noto Sans JP Light"/>
                <a:cs typeface="Noto Sans JP Light"/>
                <a:sym typeface="Noto Sans JP Light"/>
              </a:rPr>
              <a:t> hover)</a:t>
            </a:r>
          </a:p>
          <a:p>
            <a:pPr marL="538323" lvl="1" indent="-269161" algn="l">
              <a:lnSpc>
                <a:spcPts val="3490"/>
              </a:lnSpc>
              <a:buFont typeface="Arial"/>
              <a:buChar char="•"/>
            </a:pPr>
            <a:r>
              <a:rPr lang="en-US" sz="2000" dirty="0" err="1">
                <a:solidFill>
                  <a:srgbClr val="191919"/>
                </a:solidFill>
                <a:latin typeface="Noto Sans JP Light"/>
                <a:ea typeface="Noto Sans JP Light"/>
                <a:cs typeface="Noto Sans JP Light"/>
                <a:sym typeface="Noto Sans JP Light"/>
              </a:rPr>
              <a:t>Personalizacja</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stron</a:t>
            </a:r>
            <a:r>
              <a:rPr lang="en-US" sz="2000" dirty="0">
                <a:solidFill>
                  <a:srgbClr val="191919"/>
                </a:solidFill>
                <a:latin typeface="Noto Sans JP Light"/>
                <a:ea typeface="Noto Sans JP Light"/>
                <a:cs typeface="Noto Sans JP Light"/>
                <a:sym typeface="Noto Sans JP Light"/>
              </a:rPr>
              <a:t> (np. </a:t>
            </a:r>
            <a:r>
              <a:rPr lang="en-US" sz="2000" dirty="0" err="1">
                <a:solidFill>
                  <a:srgbClr val="191919"/>
                </a:solidFill>
                <a:latin typeface="Noto Sans JP Light"/>
                <a:ea typeface="Noto Sans JP Light"/>
                <a:cs typeface="Noto Sans JP Light"/>
                <a:sym typeface="Noto Sans JP Light"/>
              </a:rPr>
              <a:t>tryb</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ciemny</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dynamiczne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treści</a:t>
            </a:r>
            <a:r>
              <a:rPr lang="en-US" sz="2000" dirty="0">
                <a:solidFill>
                  <a:srgbClr val="191919"/>
                </a:solidFill>
                <a:latin typeface="Noto Sans JP Light"/>
                <a:ea typeface="Noto Sans JP Light"/>
                <a:cs typeface="Noto Sans JP Light"/>
                <a:sym typeface="Noto Sans JP Light"/>
              </a:rPr>
              <a:t>)</a:t>
            </a:r>
          </a:p>
          <a:p>
            <a:pPr marL="538323" lvl="1" indent="-269161" algn="l">
              <a:lnSpc>
                <a:spcPts val="3490"/>
              </a:lnSpc>
              <a:buFont typeface="Arial"/>
              <a:buChar char="•"/>
            </a:pPr>
            <a:r>
              <a:rPr lang="en-US" sz="2000" dirty="0" err="1">
                <a:solidFill>
                  <a:srgbClr val="191919"/>
                </a:solidFill>
                <a:latin typeface="Noto Sans JP Light"/>
                <a:ea typeface="Noto Sans JP Light"/>
                <a:cs typeface="Noto Sans JP Light"/>
                <a:sym typeface="Noto Sans JP Light"/>
              </a:rPr>
              <a:t>Interaktywne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formularze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i</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quizy</a:t>
            </a:r>
            <a:endParaRPr lang="en-US" sz="2000" dirty="0">
              <a:solidFill>
                <a:srgbClr val="191919"/>
              </a:solidFill>
              <a:latin typeface="Noto Sans JP Light"/>
              <a:ea typeface="Noto Sans JP Light"/>
              <a:cs typeface="Noto Sans JP Light"/>
              <a:sym typeface="Noto Sans JP Light"/>
            </a:endParaRPr>
          </a:p>
          <a:p>
            <a:pPr marL="538323" lvl="1" indent="-269161" algn="l">
              <a:lnSpc>
                <a:spcPts val="3490"/>
              </a:lnSpc>
              <a:buFont typeface="Arial"/>
              <a:buChar char="•"/>
            </a:pPr>
            <a:r>
              <a:rPr lang="en-US" sz="2000" dirty="0" err="1">
                <a:solidFill>
                  <a:srgbClr val="191919"/>
                </a:solidFill>
                <a:latin typeface="Noto Sans JP Light"/>
                <a:ea typeface="Noto Sans JP Light"/>
                <a:cs typeface="Noto Sans JP Light"/>
                <a:sym typeface="Noto Sans JP Light"/>
              </a:rPr>
              <a:t>Efekty</a:t>
            </a:r>
            <a:r>
              <a:rPr lang="en-US" sz="2000" dirty="0">
                <a:solidFill>
                  <a:srgbClr val="191919"/>
                </a:solidFill>
                <a:latin typeface="Noto Sans JP Light"/>
                <a:ea typeface="Noto Sans JP Light"/>
                <a:cs typeface="Noto Sans JP Light"/>
                <a:sym typeface="Noto Sans JP Light"/>
              </a:rPr>
              <a:t> parallax, </a:t>
            </a:r>
            <a:r>
              <a:rPr lang="en-US" sz="2000" dirty="0" err="1">
                <a:solidFill>
                  <a:srgbClr val="191919"/>
                </a:solidFill>
                <a:latin typeface="Noto Sans JP Light"/>
                <a:ea typeface="Noto Sans JP Light"/>
                <a:cs typeface="Noto Sans JP Light"/>
                <a:sym typeface="Noto Sans JP Light"/>
              </a:rPr>
              <a:t>przewijanie</a:t>
            </a:r>
            <a:r>
              <a:rPr lang="en-US" sz="2000" dirty="0">
                <a:solidFill>
                  <a:srgbClr val="191919"/>
                </a:solidFill>
                <a:latin typeface="Noto Sans JP Light"/>
                <a:ea typeface="Noto Sans JP Light"/>
                <a:cs typeface="Noto Sans JP Light"/>
                <a:sym typeface="Noto Sans JP Light"/>
              </a:rPr>
              <a:t> z </a:t>
            </a:r>
            <a:r>
              <a:rPr lang="en-US" sz="2000" dirty="0" err="1">
                <a:solidFill>
                  <a:srgbClr val="191919"/>
                </a:solidFill>
                <a:latin typeface="Noto Sans JP Light"/>
                <a:ea typeface="Noto Sans JP Light"/>
                <a:cs typeface="Noto Sans JP Light"/>
                <a:sym typeface="Noto Sans JP Light"/>
              </a:rPr>
              <a:t>animacjami</a:t>
            </a:r>
            <a:endParaRPr lang="en-US" sz="2000" dirty="0">
              <a:solidFill>
                <a:srgbClr val="191919"/>
              </a:solidFill>
              <a:latin typeface="Noto Sans JP Light"/>
              <a:ea typeface="Noto Sans JP Light"/>
              <a:cs typeface="Noto Sans JP Light"/>
              <a:sym typeface="Noto Sans JP Light"/>
            </a:endParaRPr>
          </a:p>
          <a:p>
            <a:pPr marL="538323" lvl="1" indent="-269161" algn="l">
              <a:lnSpc>
                <a:spcPts val="3490"/>
              </a:lnSpc>
              <a:buFont typeface="Arial"/>
              <a:buChar char="•"/>
            </a:pPr>
            <a:r>
              <a:rPr lang="en-US" sz="2000" dirty="0">
                <a:solidFill>
                  <a:srgbClr val="191919"/>
                </a:solidFill>
                <a:latin typeface="Noto Sans JP Light"/>
                <a:ea typeface="Noto Sans JP Light"/>
                <a:cs typeface="Noto Sans JP Light"/>
                <a:sym typeface="Noto Sans JP Light"/>
              </a:rPr>
              <a:t>AI </a:t>
            </a:r>
            <a:r>
              <a:rPr lang="en-US" sz="2000" dirty="0" err="1">
                <a:solidFill>
                  <a:srgbClr val="191919"/>
                </a:solidFill>
                <a:latin typeface="Noto Sans JP Light"/>
                <a:ea typeface="Noto Sans JP Light"/>
                <a:cs typeface="Noto Sans JP Light"/>
                <a:sym typeface="Noto Sans JP Light"/>
              </a:rPr>
              <a:t>i</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chatboty</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które</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ułatwiają</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obsługę</a:t>
            </a:r>
            <a:r>
              <a:rPr lang="en-US" sz="2000" dirty="0">
                <a:solidFill>
                  <a:srgbClr val="191919"/>
                </a:solidFill>
                <a:latin typeface="Noto Sans JP Light"/>
                <a:ea typeface="Noto Sans JP Light"/>
                <a:cs typeface="Noto Sans JP Light"/>
                <a:sym typeface="Noto Sans JP Light"/>
              </a:rPr>
              <a:t> </a:t>
            </a:r>
            <a:r>
              <a:rPr lang="en-US" sz="2000" dirty="0" err="1">
                <a:solidFill>
                  <a:srgbClr val="191919"/>
                </a:solidFill>
                <a:latin typeface="Noto Sans JP Light"/>
                <a:ea typeface="Noto Sans JP Light"/>
                <a:cs typeface="Noto Sans JP Light"/>
                <a:sym typeface="Noto Sans JP Light"/>
              </a:rPr>
              <a:t>klienta</a:t>
            </a:r>
            <a:endParaRPr lang="en-US" sz="2000" dirty="0">
              <a:solidFill>
                <a:srgbClr val="191919"/>
              </a:solidFill>
              <a:latin typeface="Noto Sans JP Light"/>
              <a:ea typeface="Noto Sans JP Light"/>
              <a:cs typeface="Noto Sans JP Light"/>
              <a:sym typeface="Noto Sans JP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3867238" y="1625778"/>
            <a:ext cx="10516579" cy="2423183"/>
            <a:chOff x="0" y="0"/>
            <a:chExt cx="14022105" cy="3230911"/>
          </a:xfrm>
        </p:grpSpPr>
        <p:sp>
          <p:nvSpPr>
            <p:cNvPr id="3" name="Freeform 3"/>
            <p:cNvSpPr/>
            <p:nvPr/>
          </p:nvSpPr>
          <p:spPr>
            <a:xfrm>
              <a:off x="0" y="824298"/>
              <a:ext cx="6278220" cy="1582316"/>
            </a:xfrm>
            <a:custGeom>
              <a:avLst/>
              <a:gdLst/>
              <a:ahLst/>
              <a:cxnLst/>
              <a:rect l="l" t="t" r="r" b="b"/>
              <a:pathLst>
                <a:path w="6278220" h="1582316">
                  <a:moveTo>
                    <a:pt x="0" y="0"/>
                  </a:moveTo>
                  <a:lnTo>
                    <a:pt x="6278220" y="0"/>
                  </a:lnTo>
                  <a:lnTo>
                    <a:pt x="6278220" y="1582315"/>
                  </a:lnTo>
                  <a:lnTo>
                    <a:pt x="0" y="1582315"/>
                  </a:lnTo>
                  <a:lnTo>
                    <a:pt x="0" y="0"/>
                  </a:lnTo>
                  <a:close/>
                </a:path>
              </a:pathLst>
            </a:custGeom>
            <a:blipFill>
              <a:blip r:embed="rId3"/>
              <a:stretch>
                <a:fillRect/>
              </a:stretch>
            </a:blipFill>
          </p:spPr>
          <p:txBody>
            <a:bodyPr/>
            <a:lstStyle/>
            <a:p>
              <a:endParaRPr lang="uk-UA"/>
            </a:p>
          </p:txBody>
        </p:sp>
        <p:sp>
          <p:nvSpPr>
            <p:cNvPr id="4" name="Freeform 4"/>
            <p:cNvSpPr/>
            <p:nvPr/>
          </p:nvSpPr>
          <p:spPr>
            <a:xfrm>
              <a:off x="8460701" y="0"/>
              <a:ext cx="5561404" cy="3230911"/>
            </a:xfrm>
            <a:custGeom>
              <a:avLst/>
              <a:gdLst/>
              <a:ahLst/>
              <a:cxnLst/>
              <a:rect l="l" t="t" r="r" b="b"/>
              <a:pathLst>
                <a:path w="5561404" h="3230911">
                  <a:moveTo>
                    <a:pt x="0" y="0"/>
                  </a:moveTo>
                  <a:lnTo>
                    <a:pt x="5561404" y="0"/>
                  </a:lnTo>
                  <a:lnTo>
                    <a:pt x="5561404" y="3230911"/>
                  </a:lnTo>
                  <a:lnTo>
                    <a:pt x="0" y="3230911"/>
                  </a:lnTo>
                  <a:lnTo>
                    <a:pt x="0" y="0"/>
                  </a:lnTo>
                  <a:close/>
                </a:path>
              </a:pathLst>
            </a:custGeom>
            <a:blipFill>
              <a:blip r:embed="rId4"/>
              <a:stretch>
                <a:fillRect/>
              </a:stretch>
            </a:blipFill>
          </p:spPr>
          <p:txBody>
            <a:bodyPr/>
            <a:lstStyle/>
            <a:p>
              <a:endParaRPr lang="uk-UA"/>
            </a:p>
          </p:txBody>
        </p:sp>
      </p:grpSp>
      <p:grpSp>
        <p:nvGrpSpPr>
          <p:cNvPr id="5" name="Group 5"/>
          <p:cNvGrpSpPr/>
          <p:nvPr/>
        </p:nvGrpSpPr>
        <p:grpSpPr>
          <a:xfrm>
            <a:off x="3867238" y="4608146"/>
            <a:ext cx="10516579" cy="2428714"/>
            <a:chOff x="0" y="0"/>
            <a:chExt cx="14022105" cy="3238286"/>
          </a:xfrm>
        </p:grpSpPr>
        <p:sp>
          <p:nvSpPr>
            <p:cNvPr id="6" name="Freeform 6"/>
            <p:cNvSpPr/>
            <p:nvPr/>
          </p:nvSpPr>
          <p:spPr>
            <a:xfrm>
              <a:off x="0" y="796669"/>
              <a:ext cx="6278220" cy="1644949"/>
            </a:xfrm>
            <a:custGeom>
              <a:avLst/>
              <a:gdLst/>
              <a:ahLst/>
              <a:cxnLst/>
              <a:rect l="l" t="t" r="r" b="b"/>
              <a:pathLst>
                <a:path w="6278220" h="1644949">
                  <a:moveTo>
                    <a:pt x="0" y="0"/>
                  </a:moveTo>
                  <a:lnTo>
                    <a:pt x="6278220" y="0"/>
                  </a:lnTo>
                  <a:lnTo>
                    <a:pt x="6278220" y="1644948"/>
                  </a:lnTo>
                  <a:lnTo>
                    <a:pt x="0" y="1644948"/>
                  </a:lnTo>
                  <a:lnTo>
                    <a:pt x="0" y="0"/>
                  </a:lnTo>
                  <a:close/>
                </a:path>
              </a:pathLst>
            </a:custGeom>
            <a:blipFill>
              <a:blip r:embed="rId5"/>
              <a:stretch>
                <a:fillRect/>
              </a:stretch>
            </a:blipFill>
          </p:spPr>
          <p:txBody>
            <a:bodyPr/>
            <a:lstStyle/>
            <a:p>
              <a:endParaRPr lang="uk-UA"/>
            </a:p>
          </p:txBody>
        </p:sp>
        <p:sp>
          <p:nvSpPr>
            <p:cNvPr id="7" name="Freeform 7"/>
            <p:cNvSpPr/>
            <p:nvPr/>
          </p:nvSpPr>
          <p:spPr>
            <a:xfrm>
              <a:off x="8460701" y="0"/>
              <a:ext cx="5561404" cy="3238286"/>
            </a:xfrm>
            <a:custGeom>
              <a:avLst/>
              <a:gdLst/>
              <a:ahLst/>
              <a:cxnLst/>
              <a:rect l="l" t="t" r="r" b="b"/>
              <a:pathLst>
                <a:path w="5561404" h="3238286">
                  <a:moveTo>
                    <a:pt x="0" y="0"/>
                  </a:moveTo>
                  <a:lnTo>
                    <a:pt x="5561404" y="0"/>
                  </a:lnTo>
                  <a:lnTo>
                    <a:pt x="5561404" y="3238286"/>
                  </a:lnTo>
                  <a:lnTo>
                    <a:pt x="0" y="3238286"/>
                  </a:lnTo>
                  <a:lnTo>
                    <a:pt x="0" y="0"/>
                  </a:lnTo>
                  <a:close/>
                </a:path>
              </a:pathLst>
            </a:custGeom>
            <a:blipFill>
              <a:blip r:embed="rId6"/>
              <a:stretch>
                <a:fillRect/>
              </a:stretch>
            </a:blipFill>
          </p:spPr>
          <p:txBody>
            <a:bodyPr/>
            <a:lstStyle/>
            <a:p>
              <a:endParaRPr lang="uk-UA"/>
            </a:p>
          </p:txBody>
        </p:sp>
      </p:grpSp>
      <p:grpSp>
        <p:nvGrpSpPr>
          <p:cNvPr id="8" name="Group 8"/>
          <p:cNvGrpSpPr/>
          <p:nvPr/>
        </p:nvGrpSpPr>
        <p:grpSpPr>
          <a:xfrm>
            <a:off x="3867238" y="7562896"/>
            <a:ext cx="10516579" cy="2468313"/>
            <a:chOff x="0" y="0"/>
            <a:chExt cx="14022105" cy="3291084"/>
          </a:xfrm>
        </p:grpSpPr>
        <p:sp>
          <p:nvSpPr>
            <p:cNvPr id="9" name="Freeform 9"/>
            <p:cNvSpPr/>
            <p:nvPr/>
          </p:nvSpPr>
          <p:spPr>
            <a:xfrm>
              <a:off x="0" y="897551"/>
              <a:ext cx="6278220" cy="1495982"/>
            </a:xfrm>
            <a:custGeom>
              <a:avLst/>
              <a:gdLst/>
              <a:ahLst/>
              <a:cxnLst/>
              <a:rect l="l" t="t" r="r" b="b"/>
              <a:pathLst>
                <a:path w="6278220" h="1495982">
                  <a:moveTo>
                    <a:pt x="0" y="0"/>
                  </a:moveTo>
                  <a:lnTo>
                    <a:pt x="6278220" y="0"/>
                  </a:lnTo>
                  <a:lnTo>
                    <a:pt x="6278220" y="1495982"/>
                  </a:lnTo>
                  <a:lnTo>
                    <a:pt x="0" y="1495982"/>
                  </a:lnTo>
                  <a:lnTo>
                    <a:pt x="0" y="0"/>
                  </a:lnTo>
                  <a:close/>
                </a:path>
              </a:pathLst>
            </a:custGeom>
            <a:blipFill>
              <a:blip r:embed="rId7"/>
              <a:stretch>
                <a:fillRect/>
              </a:stretch>
            </a:blipFill>
          </p:spPr>
          <p:txBody>
            <a:bodyPr/>
            <a:lstStyle/>
            <a:p>
              <a:endParaRPr lang="uk-UA"/>
            </a:p>
          </p:txBody>
        </p:sp>
        <p:sp>
          <p:nvSpPr>
            <p:cNvPr id="10" name="Freeform 10"/>
            <p:cNvSpPr/>
            <p:nvPr/>
          </p:nvSpPr>
          <p:spPr>
            <a:xfrm>
              <a:off x="8460701" y="0"/>
              <a:ext cx="5561404" cy="3291084"/>
            </a:xfrm>
            <a:custGeom>
              <a:avLst/>
              <a:gdLst/>
              <a:ahLst/>
              <a:cxnLst/>
              <a:rect l="l" t="t" r="r" b="b"/>
              <a:pathLst>
                <a:path w="5561404" h="3291084">
                  <a:moveTo>
                    <a:pt x="0" y="0"/>
                  </a:moveTo>
                  <a:lnTo>
                    <a:pt x="5561404" y="0"/>
                  </a:lnTo>
                  <a:lnTo>
                    <a:pt x="5561404" y="3291084"/>
                  </a:lnTo>
                  <a:lnTo>
                    <a:pt x="0" y="3291084"/>
                  </a:lnTo>
                  <a:lnTo>
                    <a:pt x="0" y="0"/>
                  </a:lnTo>
                  <a:close/>
                </a:path>
              </a:pathLst>
            </a:custGeom>
            <a:blipFill>
              <a:blip r:embed="rId8"/>
              <a:stretch>
                <a:fillRect/>
              </a:stretch>
            </a:blipFill>
          </p:spPr>
          <p:txBody>
            <a:bodyPr/>
            <a:lstStyle/>
            <a:p>
              <a:endParaRPr lang="uk-UA"/>
            </a:p>
          </p:txBody>
        </p:sp>
      </p:grpSp>
      <p:sp>
        <p:nvSpPr>
          <p:cNvPr id="11" name="TextBox 11"/>
          <p:cNvSpPr txBox="1"/>
          <p:nvPr/>
        </p:nvSpPr>
        <p:spPr>
          <a:xfrm>
            <a:off x="6637501" y="497436"/>
            <a:ext cx="5012998" cy="942975"/>
          </a:xfrm>
          <a:prstGeom prst="rect">
            <a:avLst/>
          </a:prstGeom>
        </p:spPr>
        <p:txBody>
          <a:bodyPr lIns="0" tIns="0" rIns="0" bIns="0" rtlCol="0" anchor="t">
            <a:spAutoFit/>
          </a:bodyPr>
          <a:lstStyle/>
          <a:p>
            <a:pPr algn="ctr">
              <a:lnSpc>
                <a:spcPts val="6593"/>
              </a:lnSpc>
            </a:pPr>
            <a:r>
              <a:rPr lang="en-US" sz="5494" b="1">
                <a:solidFill>
                  <a:srgbClr val="191919"/>
                </a:solidFill>
                <a:latin typeface="Alegreya Sans Medium"/>
                <a:ea typeface="Alegreya Sans Medium"/>
                <a:cs typeface="Alegreya Sans Medium"/>
                <a:sym typeface="Alegreya Sans Medium"/>
              </a:rPr>
              <a:t>hue-rotate(deg)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0246188" y="-3531853"/>
            <a:ext cx="6361694" cy="6125242"/>
          </a:xfrm>
          <a:custGeom>
            <a:avLst/>
            <a:gdLst/>
            <a:ahLst/>
            <a:cxnLst/>
            <a:rect l="l" t="t" r="r" b="b"/>
            <a:pathLst>
              <a:path w="6361694" h="6125242">
                <a:moveTo>
                  <a:pt x="0" y="0"/>
                </a:moveTo>
                <a:lnTo>
                  <a:pt x="6361694" y="0"/>
                </a:lnTo>
                <a:lnTo>
                  <a:pt x="6361694" y="6125242"/>
                </a:lnTo>
                <a:lnTo>
                  <a:pt x="0" y="61252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4976406" y="523628"/>
            <a:ext cx="1631476" cy="3227741"/>
          </a:xfrm>
          <a:custGeom>
            <a:avLst/>
            <a:gdLst/>
            <a:ahLst/>
            <a:cxnLst/>
            <a:rect l="l" t="t" r="r" b="b"/>
            <a:pathLst>
              <a:path w="1631476" h="3227741">
                <a:moveTo>
                  <a:pt x="0" y="0"/>
                </a:moveTo>
                <a:lnTo>
                  <a:pt x="1631476" y="0"/>
                </a:lnTo>
                <a:lnTo>
                  <a:pt x="1631476" y="3227741"/>
                </a:lnTo>
                <a:lnTo>
                  <a:pt x="0" y="32277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2518409" y="6647999"/>
            <a:ext cx="10410242" cy="10023312"/>
          </a:xfrm>
          <a:custGeom>
            <a:avLst/>
            <a:gdLst/>
            <a:ahLst/>
            <a:cxnLst/>
            <a:rect l="l" t="t" r="r" b="b"/>
            <a:pathLst>
              <a:path w="10410242" h="10023312">
                <a:moveTo>
                  <a:pt x="0" y="0"/>
                </a:moveTo>
                <a:lnTo>
                  <a:pt x="10410242" y="0"/>
                </a:lnTo>
                <a:lnTo>
                  <a:pt x="10410242" y="10023313"/>
                </a:lnTo>
                <a:lnTo>
                  <a:pt x="0" y="100233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Freeform 5"/>
          <p:cNvSpPr/>
          <p:nvPr/>
        </p:nvSpPr>
        <p:spPr>
          <a:xfrm>
            <a:off x="3834943" y="9104898"/>
            <a:ext cx="3590255" cy="306804"/>
          </a:xfrm>
          <a:custGeom>
            <a:avLst/>
            <a:gdLst/>
            <a:ahLst/>
            <a:cxnLst/>
            <a:rect l="l" t="t" r="r" b="b"/>
            <a:pathLst>
              <a:path w="3590255" h="306804">
                <a:moveTo>
                  <a:pt x="0" y="0"/>
                </a:moveTo>
                <a:lnTo>
                  <a:pt x="3590255" y="0"/>
                </a:lnTo>
                <a:lnTo>
                  <a:pt x="3590255" y="306804"/>
                </a:lnTo>
                <a:lnTo>
                  <a:pt x="0" y="3068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grpSp>
        <p:nvGrpSpPr>
          <p:cNvPr id="6" name="Group 6"/>
          <p:cNvGrpSpPr/>
          <p:nvPr/>
        </p:nvGrpSpPr>
        <p:grpSpPr>
          <a:xfrm>
            <a:off x="271702" y="6614381"/>
            <a:ext cx="8532175" cy="2872687"/>
            <a:chOff x="0" y="0"/>
            <a:chExt cx="14558646" cy="4901733"/>
          </a:xfrm>
        </p:grpSpPr>
        <p:sp>
          <p:nvSpPr>
            <p:cNvPr id="7" name="Freeform 7"/>
            <p:cNvSpPr/>
            <p:nvPr/>
          </p:nvSpPr>
          <p:spPr>
            <a:xfrm>
              <a:off x="599232" y="0"/>
              <a:ext cx="3507062" cy="1499396"/>
            </a:xfrm>
            <a:custGeom>
              <a:avLst/>
              <a:gdLst/>
              <a:ahLst/>
              <a:cxnLst/>
              <a:rect l="l" t="t" r="r" b="b"/>
              <a:pathLst>
                <a:path w="3507062" h="1499396">
                  <a:moveTo>
                    <a:pt x="0" y="0"/>
                  </a:moveTo>
                  <a:lnTo>
                    <a:pt x="3507062" y="0"/>
                  </a:lnTo>
                  <a:lnTo>
                    <a:pt x="3507062" y="1499396"/>
                  </a:lnTo>
                  <a:lnTo>
                    <a:pt x="0" y="1499396"/>
                  </a:lnTo>
                  <a:lnTo>
                    <a:pt x="0" y="0"/>
                  </a:lnTo>
                  <a:close/>
                </a:path>
              </a:pathLst>
            </a:custGeom>
            <a:blipFill>
              <a:blip r:embed="rId11"/>
              <a:stretch>
                <a:fillRect/>
              </a:stretch>
            </a:blipFill>
          </p:spPr>
          <p:txBody>
            <a:bodyPr/>
            <a:lstStyle/>
            <a:p>
              <a:endParaRPr lang="uk-UA"/>
            </a:p>
          </p:txBody>
        </p:sp>
        <p:sp>
          <p:nvSpPr>
            <p:cNvPr id="8" name="Freeform 8"/>
            <p:cNvSpPr/>
            <p:nvPr/>
          </p:nvSpPr>
          <p:spPr>
            <a:xfrm>
              <a:off x="0" y="2125653"/>
              <a:ext cx="4705526" cy="2748624"/>
            </a:xfrm>
            <a:custGeom>
              <a:avLst/>
              <a:gdLst/>
              <a:ahLst/>
              <a:cxnLst/>
              <a:rect l="l" t="t" r="r" b="b"/>
              <a:pathLst>
                <a:path w="4705526" h="2748624">
                  <a:moveTo>
                    <a:pt x="0" y="0"/>
                  </a:moveTo>
                  <a:lnTo>
                    <a:pt x="4705526" y="0"/>
                  </a:lnTo>
                  <a:lnTo>
                    <a:pt x="4705526" y="2748625"/>
                  </a:lnTo>
                  <a:lnTo>
                    <a:pt x="0" y="2748625"/>
                  </a:lnTo>
                  <a:lnTo>
                    <a:pt x="0" y="0"/>
                  </a:lnTo>
                  <a:close/>
                </a:path>
              </a:pathLst>
            </a:custGeom>
            <a:blipFill>
              <a:blip r:embed="rId12"/>
              <a:stretch>
                <a:fillRect/>
              </a:stretch>
            </a:blipFill>
          </p:spPr>
          <p:txBody>
            <a:bodyPr/>
            <a:lstStyle/>
            <a:p>
              <a:endParaRPr lang="uk-UA"/>
            </a:p>
          </p:txBody>
        </p:sp>
        <p:sp>
          <p:nvSpPr>
            <p:cNvPr id="9" name="Freeform 9"/>
            <p:cNvSpPr/>
            <p:nvPr/>
          </p:nvSpPr>
          <p:spPr>
            <a:xfrm>
              <a:off x="5539015" y="0"/>
              <a:ext cx="3507062" cy="1536208"/>
            </a:xfrm>
            <a:custGeom>
              <a:avLst/>
              <a:gdLst/>
              <a:ahLst/>
              <a:cxnLst/>
              <a:rect l="l" t="t" r="r" b="b"/>
              <a:pathLst>
                <a:path w="3507062" h="1536208">
                  <a:moveTo>
                    <a:pt x="0" y="0"/>
                  </a:moveTo>
                  <a:lnTo>
                    <a:pt x="3507062" y="0"/>
                  </a:lnTo>
                  <a:lnTo>
                    <a:pt x="3507062" y="1536208"/>
                  </a:lnTo>
                  <a:lnTo>
                    <a:pt x="0" y="1536208"/>
                  </a:lnTo>
                  <a:lnTo>
                    <a:pt x="0" y="0"/>
                  </a:lnTo>
                  <a:close/>
                </a:path>
              </a:pathLst>
            </a:custGeom>
            <a:blipFill>
              <a:blip r:embed="rId13"/>
              <a:stretch>
                <a:fillRect b="-2396"/>
              </a:stretch>
            </a:blipFill>
          </p:spPr>
          <p:txBody>
            <a:bodyPr/>
            <a:lstStyle/>
            <a:p>
              <a:endParaRPr lang="uk-UA"/>
            </a:p>
          </p:txBody>
        </p:sp>
        <p:sp>
          <p:nvSpPr>
            <p:cNvPr id="10" name="Freeform 10"/>
            <p:cNvSpPr/>
            <p:nvPr/>
          </p:nvSpPr>
          <p:spPr>
            <a:xfrm>
              <a:off x="4939783" y="2146871"/>
              <a:ext cx="4705526" cy="2727407"/>
            </a:xfrm>
            <a:custGeom>
              <a:avLst/>
              <a:gdLst/>
              <a:ahLst/>
              <a:cxnLst/>
              <a:rect l="l" t="t" r="r" b="b"/>
              <a:pathLst>
                <a:path w="4705526" h="2727407">
                  <a:moveTo>
                    <a:pt x="0" y="0"/>
                  </a:moveTo>
                  <a:lnTo>
                    <a:pt x="4705525" y="0"/>
                  </a:lnTo>
                  <a:lnTo>
                    <a:pt x="4705525" y="2727407"/>
                  </a:lnTo>
                  <a:lnTo>
                    <a:pt x="0" y="2727407"/>
                  </a:lnTo>
                  <a:lnTo>
                    <a:pt x="0" y="0"/>
                  </a:lnTo>
                  <a:close/>
                </a:path>
              </a:pathLst>
            </a:custGeom>
            <a:blipFill>
              <a:blip r:embed="rId14"/>
              <a:stretch>
                <a:fillRect/>
              </a:stretch>
            </a:blipFill>
          </p:spPr>
          <p:txBody>
            <a:bodyPr/>
            <a:lstStyle/>
            <a:p>
              <a:endParaRPr lang="uk-UA"/>
            </a:p>
          </p:txBody>
        </p:sp>
        <p:sp>
          <p:nvSpPr>
            <p:cNvPr id="11" name="Freeform 11"/>
            <p:cNvSpPr/>
            <p:nvPr/>
          </p:nvSpPr>
          <p:spPr>
            <a:xfrm>
              <a:off x="10462746" y="0"/>
              <a:ext cx="3507062" cy="1499396"/>
            </a:xfrm>
            <a:custGeom>
              <a:avLst/>
              <a:gdLst/>
              <a:ahLst/>
              <a:cxnLst/>
              <a:rect l="l" t="t" r="r" b="b"/>
              <a:pathLst>
                <a:path w="3507062" h="1499396">
                  <a:moveTo>
                    <a:pt x="0" y="0"/>
                  </a:moveTo>
                  <a:lnTo>
                    <a:pt x="3507062" y="0"/>
                  </a:lnTo>
                  <a:lnTo>
                    <a:pt x="3507062" y="1499396"/>
                  </a:lnTo>
                  <a:lnTo>
                    <a:pt x="0" y="1499396"/>
                  </a:lnTo>
                  <a:lnTo>
                    <a:pt x="0" y="0"/>
                  </a:lnTo>
                  <a:close/>
                </a:path>
              </a:pathLst>
            </a:custGeom>
            <a:blipFill>
              <a:blip r:embed="rId15"/>
              <a:stretch>
                <a:fillRect t="-2455" b="-7297"/>
              </a:stretch>
            </a:blipFill>
          </p:spPr>
          <p:txBody>
            <a:bodyPr/>
            <a:lstStyle/>
            <a:p>
              <a:endParaRPr lang="uk-UA"/>
            </a:p>
          </p:txBody>
        </p:sp>
        <p:sp>
          <p:nvSpPr>
            <p:cNvPr id="12" name="Freeform 12"/>
            <p:cNvSpPr/>
            <p:nvPr/>
          </p:nvSpPr>
          <p:spPr>
            <a:xfrm>
              <a:off x="9873908" y="2146871"/>
              <a:ext cx="4684738" cy="2754862"/>
            </a:xfrm>
            <a:custGeom>
              <a:avLst/>
              <a:gdLst/>
              <a:ahLst/>
              <a:cxnLst/>
              <a:rect l="l" t="t" r="r" b="b"/>
              <a:pathLst>
                <a:path w="4684738" h="2754862">
                  <a:moveTo>
                    <a:pt x="0" y="0"/>
                  </a:moveTo>
                  <a:lnTo>
                    <a:pt x="4684738" y="0"/>
                  </a:lnTo>
                  <a:lnTo>
                    <a:pt x="4684738" y="2754862"/>
                  </a:lnTo>
                  <a:lnTo>
                    <a:pt x="0" y="2754862"/>
                  </a:lnTo>
                  <a:lnTo>
                    <a:pt x="0" y="0"/>
                  </a:lnTo>
                  <a:close/>
                </a:path>
              </a:pathLst>
            </a:custGeom>
            <a:blipFill>
              <a:blip r:embed="rId16"/>
              <a:stretch>
                <a:fillRect/>
              </a:stretch>
            </a:blipFill>
          </p:spPr>
          <p:txBody>
            <a:bodyPr/>
            <a:lstStyle/>
            <a:p>
              <a:endParaRPr lang="uk-UA"/>
            </a:p>
          </p:txBody>
        </p:sp>
      </p:grpSp>
      <p:grpSp>
        <p:nvGrpSpPr>
          <p:cNvPr id="13" name="Group 13"/>
          <p:cNvGrpSpPr/>
          <p:nvPr/>
        </p:nvGrpSpPr>
        <p:grpSpPr>
          <a:xfrm>
            <a:off x="9213954" y="6256475"/>
            <a:ext cx="8720759" cy="3775475"/>
            <a:chOff x="0" y="0"/>
            <a:chExt cx="13509351" cy="5848599"/>
          </a:xfrm>
        </p:grpSpPr>
        <p:sp>
          <p:nvSpPr>
            <p:cNvPr id="14" name="Freeform 14"/>
            <p:cNvSpPr/>
            <p:nvPr/>
          </p:nvSpPr>
          <p:spPr>
            <a:xfrm>
              <a:off x="0" y="474478"/>
              <a:ext cx="9417398" cy="1622772"/>
            </a:xfrm>
            <a:custGeom>
              <a:avLst/>
              <a:gdLst/>
              <a:ahLst/>
              <a:cxnLst/>
              <a:rect l="l" t="t" r="r" b="b"/>
              <a:pathLst>
                <a:path w="9417398" h="1622772">
                  <a:moveTo>
                    <a:pt x="0" y="0"/>
                  </a:moveTo>
                  <a:lnTo>
                    <a:pt x="9417398" y="0"/>
                  </a:lnTo>
                  <a:lnTo>
                    <a:pt x="9417398" y="1622772"/>
                  </a:lnTo>
                  <a:lnTo>
                    <a:pt x="0" y="1622772"/>
                  </a:lnTo>
                  <a:lnTo>
                    <a:pt x="0" y="0"/>
                  </a:lnTo>
                  <a:close/>
                </a:path>
              </a:pathLst>
            </a:custGeom>
            <a:blipFill>
              <a:blip r:embed="rId17"/>
              <a:stretch>
                <a:fillRect/>
              </a:stretch>
            </a:blipFill>
          </p:spPr>
          <p:txBody>
            <a:bodyPr/>
            <a:lstStyle/>
            <a:p>
              <a:endParaRPr lang="uk-UA"/>
            </a:p>
          </p:txBody>
        </p:sp>
        <p:sp>
          <p:nvSpPr>
            <p:cNvPr id="15" name="Freeform 15"/>
            <p:cNvSpPr/>
            <p:nvPr/>
          </p:nvSpPr>
          <p:spPr>
            <a:xfrm>
              <a:off x="10977806" y="0"/>
              <a:ext cx="2531545" cy="2571729"/>
            </a:xfrm>
            <a:custGeom>
              <a:avLst/>
              <a:gdLst/>
              <a:ahLst/>
              <a:cxnLst/>
              <a:rect l="l" t="t" r="r" b="b"/>
              <a:pathLst>
                <a:path w="2531545" h="2571729">
                  <a:moveTo>
                    <a:pt x="0" y="0"/>
                  </a:moveTo>
                  <a:lnTo>
                    <a:pt x="2531545" y="0"/>
                  </a:lnTo>
                  <a:lnTo>
                    <a:pt x="2531545" y="2571729"/>
                  </a:lnTo>
                  <a:lnTo>
                    <a:pt x="0" y="2571729"/>
                  </a:lnTo>
                  <a:lnTo>
                    <a:pt x="0" y="0"/>
                  </a:lnTo>
                  <a:close/>
                </a:path>
              </a:pathLst>
            </a:custGeom>
            <a:blipFill>
              <a:blip r:embed="rId18"/>
              <a:stretch>
                <a:fillRect/>
              </a:stretch>
            </a:blipFill>
          </p:spPr>
          <p:txBody>
            <a:bodyPr/>
            <a:lstStyle/>
            <a:p>
              <a:endParaRPr lang="uk-UA"/>
            </a:p>
          </p:txBody>
        </p:sp>
        <p:sp>
          <p:nvSpPr>
            <p:cNvPr id="16" name="Freeform 16"/>
            <p:cNvSpPr/>
            <p:nvPr/>
          </p:nvSpPr>
          <p:spPr>
            <a:xfrm>
              <a:off x="0" y="3739797"/>
              <a:ext cx="9417398" cy="1643865"/>
            </a:xfrm>
            <a:custGeom>
              <a:avLst/>
              <a:gdLst/>
              <a:ahLst/>
              <a:cxnLst/>
              <a:rect l="l" t="t" r="r" b="b"/>
              <a:pathLst>
                <a:path w="9417398" h="1643865">
                  <a:moveTo>
                    <a:pt x="0" y="0"/>
                  </a:moveTo>
                  <a:lnTo>
                    <a:pt x="9417398" y="0"/>
                  </a:lnTo>
                  <a:lnTo>
                    <a:pt x="9417398" y="1643865"/>
                  </a:lnTo>
                  <a:lnTo>
                    <a:pt x="0" y="1643865"/>
                  </a:lnTo>
                  <a:lnTo>
                    <a:pt x="0" y="0"/>
                  </a:lnTo>
                  <a:close/>
                </a:path>
              </a:pathLst>
            </a:custGeom>
            <a:blipFill>
              <a:blip r:embed="rId19"/>
              <a:stretch>
                <a:fillRect/>
              </a:stretch>
            </a:blipFill>
          </p:spPr>
          <p:txBody>
            <a:bodyPr/>
            <a:lstStyle/>
            <a:p>
              <a:endParaRPr lang="uk-UA"/>
            </a:p>
          </p:txBody>
        </p:sp>
        <p:sp>
          <p:nvSpPr>
            <p:cNvPr id="17" name="Freeform 17"/>
            <p:cNvSpPr/>
            <p:nvPr/>
          </p:nvSpPr>
          <p:spPr>
            <a:xfrm>
              <a:off x="10977806" y="3274861"/>
              <a:ext cx="2531545" cy="2573738"/>
            </a:xfrm>
            <a:custGeom>
              <a:avLst/>
              <a:gdLst/>
              <a:ahLst/>
              <a:cxnLst/>
              <a:rect l="l" t="t" r="r" b="b"/>
              <a:pathLst>
                <a:path w="2531545" h="2573738">
                  <a:moveTo>
                    <a:pt x="0" y="0"/>
                  </a:moveTo>
                  <a:lnTo>
                    <a:pt x="2531545" y="0"/>
                  </a:lnTo>
                  <a:lnTo>
                    <a:pt x="2531545" y="2573738"/>
                  </a:lnTo>
                  <a:lnTo>
                    <a:pt x="0" y="2573738"/>
                  </a:lnTo>
                  <a:lnTo>
                    <a:pt x="0" y="0"/>
                  </a:lnTo>
                  <a:close/>
                </a:path>
              </a:pathLst>
            </a:custGeom>
            <a:blipFill>
              <a:blip r:embed="rId20"/>
              <a:stretch>
                <a:fillRect/>
              </a:stretch>
            </a:blipFill>
          </p:spPr>
          <p:txBody>
            <a:bodyPr/>
            <a:lstStyle/>
            <a:p>
              <a:endParaRPr lang="uk-UA"/>
            </a:p>
          </p:txBody>
        </p:sp>
      </p:grpSp>
      <p:grpSp>
        <p:nvGrpSpPr>
          <p:cNvPr id="18" name="Group 18"/>
          <p:cNvGrpSpPr/>
          <p:nvPr/>
        </p:nvGrpSpPr>
        <p:grpSpPr>
          <a:xfrm>
            <a:off x="1262360" y="1028700"/>
            <a:ext cx="7157740" cy="2963725"/>
            <a:chOff x="0" y="0"/>
            <a:chExt cx="9543653" cy="3951633"/>
          </a:xfrm>
        </p:grpSpPr>
        <p:sp>
          <p:nvSpPr>
            <p:cNvPr id="19" name="TextBox 19"/>
            <p:cNvSpPr txBox="1"/>
            <p:nvPr/>
          </p:nvSpPr>
          <p:spPr>
            <a:xfrm>
              <a:off x="0" y="-142875"/>
              <a:ext cx="9543653" cy="160495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Przezroczystość</a:t>
              </a:r>
            </a:p>
          </p:txBody>
        </p:sp>
        <p:sp>
          <p:nvSpPr>
            <p:cNvPr id="20" name="TextBox 20"/>
            <p:cNvSpPr txBox="1"/>
            <p:nvPr/>
          </p:nvSpPr>
          <p:spPr>
            <a:xfrm>
              <a:off x="0" y="2129332"/>
              <a:ext cx="9389306" cy="1822301"/>
            </a:xfrm>
            <a:prstGeom prst="rect">
              <a:avLst/>
            </a:prstGeom>
          </p:spPr>
          <p:txBody>
            <a:bodyPr lIns="0" tIns="0" rIns="0" bIns="0" rtlCol="0" anchor="t">
              <a:spAutoFit/>
            </a:bodyPr>
            <a:lstStyle/>
            <a:p>
              <a:pPr algn="l">
                <a:lnSpc>
                  <a:spcPts val="3640"/>
                </a:lnSpc>
              </a:pPr>
              <a:r>
                <a:rPr lang="en-US" sz="2799">
                  <a:solidFill>
                    <a:srgbClr val="191919"/>
                  </a:solidFill>
                  <a:latin typeface="Clear Sans"/>
                  <a:ea typeface="Clear Sans"/>
                  <a:cs typeface="Clear Sans"/>
                  <a:sym typeface="Clear Sans"/>
                </a:rPr>
                <a:t>Przezroczystość pozwala na subtelne efekty wizualne, takie jak wygaszanie elementów lub tła</a:t>
              </a:r>
            </a:p>
          </p:txBody>
        </p:sp>
      </p:grpSp>
      <p:sp>
        <p:nvSpPr>
          <p:cNvPr id="21" name="TextBox 21"/>
          <p:cNvSpPr txBox="1"/>
          <p:nvPr/>
        </p:nvSpPr>
        <p:spPr>
          <a:xfrm>
            <a:off x="2205009" y="4821998"/>
            <a:ext cx="4681058" cy="996427"/>
          </a:xfrm>
          <a:prstGeom prst="rect">
            <a:avLst/>
          </a:prstGeom>
        </p:spPr>
        <p:txBody>
          <a:bodyPr lIns="0" tIns="0" rIns="0" bIns="0" rtlCol="0" anchor="t">
            <a:spAutoFit/>
          </a:bodyPr>
          <a:lstStyle/>
          <a:p>
            <a:pPr algn="ctr">
              <a:lnSpc>
                <a:spcPts val="8640"/>
              </a:lnSpc>
            </a:pPr>
            <a:r>
              <a:rPr lang="en-US" sz="6000" b="1" dirty="0">
                <a:solidFill>
                  <a:srgbClr val="191919"/>
                </a:solidFill>
                <a:latin typeface="Alegreya Sans Medium"/>
                <a:ea typeface="Alegreya Sans Medium"/>
                <a:cs typeface="Alegreya Sans Medium"/>
                <a:sym typeface="Alegreya Sans Medium"/>
              </a:rPr>
              <a:t>opacity: </a:t>
            </a:r>
          </a:p>
        </p:txBody>
      </p:sp>
      <p:sp>
        <p:nvSpPr>
          <p:cNvPr id="22" name="TextBox 22"/>
          <p:cNvSpPr txBox="1"/>
          <p:nvPr/>
        </p:nvSpPr>
        <p:spPr>
          <a:xfrm>
            <a:off x="8272964" y="4806152"/>
            <a:ext cx="10920252" cy="996427"/>
          </a:xfrm>
          <a:prstGeom prst="rect">
            <a:avLst/>
          </a:prstGeom>
        </p:spPr>
        <p:txBody>
          <a:bodyPr lIns="0" tIns="0" rIns="0" bIns="0" rtlCol="0" anchor="t">
            <a:spAutoFit/>
          </a:bodyPr>
          <a:lstStyle/>
          <a:p>
            <a:pPr algn="ctr">
              <a:lnSpc>
                <a:spcPts val="8640"/>
              </a:lnSpc>
            </a:pPr>
            <a:r>
              <a:rPr lang="en-US" sz="6000" dirty="0" err="1">
                <a:solidFill>
                  <a:srgbClr val="191919"/>
                </a:solidFill>
                <a:latin typeface="Alegreya Sans"/>
                <a:ea typeface="Alegreya Sans"/>
                <a:cs typeface="Alegreya Sans"/>
                <a:sym typeface="Alegreya Sans"/>
              </a:rPr>
              <a:t>rgba</a:t>
            </a:r>
            <a:r>
              <a:rPr lang="en-US" sz="6000" dirty="0">
                <a:solidFill>
                  <a:srgbClr val="191919"/>
                </a:solidFill>
                <a:latin typeface="Alegreya Sans"/>
                <a:ea typeface="Alegreya Sans"/>
                <a:cs typeface="Alegreya Sans"/>
                <a:sym typeface="Alegreya Sans"/>
              </a:rPr>
              <a:t>(red, green, blue, opacity)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396773" y="5020464"/>
            <a:ext cx="3700927" cy="4988995"/>
          </a:xfrm>
          <a:custGeom>
            <a:avLst/>
            <a:gdLst/>
            <a:ahLst/>
            <a:cxnLst/>
            <a:rect l="l" t="t" r="r" b="b"/>
            <a:pathLst>
              <a:path w="3700927" h="4988995">
                <a:moveTo>
                  <a:pt x="0" y="0"/>
                </a:moveTo>
                <a:lnTo>
                  <a:pt x="3700928" y="0"/>
                </a:lnTo>
                <a:lnTo>
                  <a:pt x="3700928" y="4988996"/>
                </a:lnTo>
                <a:lnTo>
                  <a:pt x="0" y="4988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022609" y="5157523"/>
            <a:ext cx="3905460" cy="5264713"/>
          </a:xfrm>
          <a:custGeom>
            <a:avLst/>
            <a:gdLst/>
            <a:ahLst/>
            <a:cxnLst/>
            <a:rect l="l" t="t" r="r" b="b"/>
            <a:pathLst>
              <a:path w="3905460" h="5264713">
                <a:moveTo>
                  <a:pt x="0" y="0"/>
                </a:moveTo>
                <a:lnTo>
                  <a:pt x="3905460" y="0"/>
                </a:lnTo>
                <a:lnTo>
                  <a:pt x="3905460" y="5264713"/>
                </a:lnTo>
                <a:lnTo>
                  <a:pt x="0" y="5264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11489294" y="5422882"/>
            <a:ext cx="5949703" cy="2028308"/>
          </a:xfrm>
          <a:custGeom>
            <a:avLst/>
            <a:gdLst/>
            <a:ahLst/>
            <a:cxnLst/>
            <a:rect l="l" t="t" r="r" b="b"/>
            <a:pathLst>
              <a:path w="5949703" h="2028308">
                <a:moveTo>
                  <a:pt x="0" y="0"/>
                </a:moveTo>
                <a:lnTo>
                  <a:pt x="5949703" y="0"/>
                </a:lnTo>
                <a:lnTo>
                  <a:pt x="5949703" y="2028308"/>
                </a:lnTo>
                <a:lnTo>
                  <a:pt x="0" y="2028308"/>
                </a:lnTo>
                <a:lnTo>
                  <a:pt x="0" y="0"/>
                </a:lnTo>
                <a:close/>
              </a:path>
            </a:pathLst>
          </a:custGeom>
          <a:blipFill>
            <a:blip r:embed="rId7"/>
            <a:stretch>
              <a:fillRect/>
            </a:stretch>
          </a:blipFill>
        </p:spPr>
        <p:txBody>
          <a:bodyPr/>
          <a:lstStyle/>
          <a:p>
            <a:endParaRPr lang="uk-UA"/>
          </a:p>
        </p:txBody>
      </p:sp>
      <p:sp>
        <p:nvSpPr>
          <p:cNvPr id="5" name="Freeform 5"/>
          <p:cNvSpPr/>
          <p:nvPr/>
        </p:nvSpPr>
        <p:spPr>
          <a:xfrm>
            <a:off x="11489294" y="7909284"/>
            <a:ext cx="5949703" cy="1121944"/>
          </a:xfrm>
          <a:custGeom>
            <a:avLst/>
            <a:gdLst/>
            <a:ahLst/>
            <a:cxnLst/>
            <a:rect l="l" t="t" r="r" b="b"/>
            <a:pathLst>
              <a:path w="5949703" h="1121944">
                <a:moveTo>
                  <a:pt x="0" y="0"/>
                </a:moveTo>
                <a:lnTo>
                  <a:pt x="5949703" y="0"/>
                </a:lnTo>
                <a:lnTo>
                  <a:pt x="5949703" y="1121944"/>
                </a:lnTo>
                <a:lnTo>
                  <a:pt x="0" y="1121944"/>
                </a:lnTo>
                <a:lnTo>
                  <a:pt x="0" y="0"/>
                </a:lnTo>
                <a:close/>
              </a:path>
            </a:pathLst>
          </a:custGeom>
          <a:blipFill>
            <a:blip r:embed="rId8"/>
            <a:stretch>
              <a:fillRect/>
            </a:stretch>
          </a:blipFill>
        </p:spPr>
        <p:txBody>
          <a:bodyPr/>
          <a:lstStyle/>
          <a:p>
            <a:endParaRPr lang="uk-UA"/>
          </a:p>
        </p:txBody>
      </p:sp>
      <p:sp>
        <p:nvSpPr>
          <p:cNvPr id="6" name="Freeform 6"/>
          <p:cNvSpPr/>
          <p:nvPr/>
        </p:nvSpPr>
        <p:spPr>
          <a:xfrm>
            <a:off x="4089162" y="6538649"/>
            <a:ext cx="5570463" cy="1825081"/>
          </a:xfrm>
          <a:custGeom>
            <a:avLst/>
            <a:gdLst/>
            <a:ahLst/>
            <a:cxnLst/>
            <a:rect l="l" t="t" r="r" b="b"/>
            <a:pathLst>
              <a:path w="5570463" h="1825081">
                <a:moveTo>
                  <a:pt x="0" y="0"/>
                </a:moveTo>
                <a:lnTo>
                  <a:pt x="5570464" y="0"/>
                </a:lnTo>
                <a:lnTo>
                  <a:pt x="5570464" y="1825081"/>
                </a:lnTo>
                <a:lnTo>
                  <a:pt x="0" y="1825081"/>
                </a:lnTo>
                <a:lnTo>
                  <a:pt x="0" y="0"/>
                </a:lnTo>
                <a:close/>
              </a:path>
            </a:pathLst>
          </a:custGeom>
          <a:blipFill>
            <a:blip r:embed="rId9"/>
            <a:stretch>
              <a:fillRect/>
            </a:stretch>
          </a:blipFill>
        </p:spPr>
        <p:txBody>
          <a:bodyPr/>
          <a:lstStyle/>
          <a:p>
            <a:endParaRPr lang="uk-UA"/>
          </a:p>
        </p:txBody>
      </p:sp>
      <p:sp>
        <p:nvSpPr>
          <p:cNvPr id="7" name="TextBox 7"/>
          <p:cNvSpPr txBox="1"/>
          <p:nvPr/>
        </p:nvSpPr>
        <p:spPr>
          <a:xfrm>
            <a:off x="4219939" y="548432"/>
            <a:ext cx="9848122"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Przejścia</a:t>
            </a:r>
            <a:r>
              <a:rPr lang="en-US" sz="7200" b="1">
                <a:solidFill>
                  <a:srgbClr val="191919"/>
                </a:solidFill>
                <a:latin typeface="Alegreya Sans Medium"/>
                <a:ea typeface="Alegreya Sans Medium"/>
                <a:cs typeface="Alegreya Sans Medium"/>
                <a:sym typeface="Alegreya Sans Medium"/>
              </a:rPr>
              <a:t> </a:t>
            </a:r>
            <a:r>
              <a:rPr lang="en-US" sz="7200" b="1">
                <a:solidFill>
                  <a:srgbClr val="191919"/>
                </a:solidFill>
                <a:latin typeface="Alegreya Sans Bold"/>
                <a:ea typeface="Alegreya Sans Bold"/>
                <a:cs typeface="Alegreya Sans Bold"/>
                <a:sym typeface="Alegreya Sans Bold"/>
              </a:rPr>
              <a:t>transition ( )</a:t>
            </a:r>
          </a:p>
        </p:txBody>
      </p:sp>
      <p:sp>
        <p:nvSpPr>
          <p:cNvPr id="8" name="TextBox 8"/>
          <p:cNvSpPr txBox="1"/>
          <p:nvPr/>
        </p:nvSpPr>
        <p:spPr>
          <a:xfrm>
            <a:off x="4482241" y="2142021"/>
            <a:ext cx="9323519" cy="1663065"/>
          </a:xfrm>
          <a:prstGeom prst="rect">
            <a:avLst/>
          </a:prstGeom>
        </p:spPr>
        <p:txBody>
          <a:bodyPr lIns="0" tIns="0" rIns="0" bIns="0" rtlCol="0" anchor="t">
            <a:spAutoFit/>
          </a:bodyPr>
          <a:lstStyle/>
          <a:p>
            <a:pPr algn="ctr">
              <a:lnSpc>
                <a:spcPts val="3359"/>
              </a:lnSpc>
              <a:spcBef>
                <a:spcPct val="0"/>
              </a:spcBef>
            </a:pPr>
            <a:r>
              <a:rPr lang="en-US" sz="2399">
                <a:solidFill>
                  <a:srgbClr val="191919"/>
                </a:solidFill>
                <a:latin typeface="Clear Sans Light"/>
                <a:ea typeface="Clear Sans Light"/>
                <a:cs typeface="Clear Sans Light"/>
                <a:sym typeface="Clear Sans Light"/>
              </a:rPr>
              <a:t>Ta właściwość pozwala nam utworzyć pewien efekt animacji. Wspomniana animacja będzie prezentować zmianę wartości określonych właściwości CSS dla danego elementu HTML. W efekcie tym zobaczymy przejście jednych wartości właściwości CSS w drugie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396773" y="5020464"/>
            <a:ext cx="3700927" cy="4988995"/>
          </a:xfrm>
          <a:custGeom>
            <a:avLst/>
            <a:gdLst/>
            <a:ahLst/>
            <a:cxnLst/>
            <a:rect l="l" t="t" r="r" b="b"/>
            <a:pathLst>
              <a:path w="3700927" h="4988995">
                <a:moveTo>
                  <a:pt x="0" y="0"/>
                </a:moveTo>
                <a:lnTo>
                  <a:pt x="3700928" y="0"/>
                </a:lnTo>
                <a:lnTo>
                  <a:pt x="3700928" y="4988996"/>
                </a:lnTo>
                <a:lnTo>
                  <a:pt x="0" y="4988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022609" y="5157523"/>
            <a:ext cx="3905460" cy="5264713"/>
          </a:xfrm>
          <a:custGeom>
            <a:avLst/>
            <a:gdLst/>
            <a:ahLst/>
            <a:cxnLst/>
            <a:rect l="l" t="t" r="r" b="b"/>
            <a:pathLst>
              <a:path w="3905460" h="5264713">
                <a:moveTo>
                  <a:pt x="0" y="0"/>
                </a:moveTo>
                <a:lnTo>
                  <a:pt x="3905460" y="0"/>
                </a:lnTo>
                <a:lnTo>
                  <a:pt x="3905460" y="5264713"/>
                </a:lnTo>
                <a:lnTo>
                  <a:pt x="0" y="5264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4880114" y="3350875"/>
            <a:ext cx="8527772" cy="3585250"/>
          </a:xfrm>
          <a:custGeom>
            <a:avLst/>
            <a:gdLst/>
            <a:ahLst/>
            <a:cxnLst/>
            <a:rect l="l" t="t" r="r" b="b"/>
            <a:pathLst>
              <a:path w="8527772" h="3585250">
                <a:moveTo>
                  <a:pt x="0" y="0"/>
                </a:moveTo>
                <a:lnTo>
                  <a:pt x="8527772" y="0"/>
                </a:lnTo>
                <a:lnTo>
                  <a:pt x="8527772" y="3585250"/>
                </a:lnTo>
                <a:lnTo>
                  <a:pt x="0" y="3585250"/>
                </a:lnTo>
                <a:lnTo>
                  <a:pt x="0" y="0"/>
                </a:lnTo>
                <a:close/>
              </a:path>
            </a:pathLst>
          </a:custGeom>
          <a:blipFill>
            <a:blip r:embed="rId7"/>
            <a:stretch>
              <a:fillRect/>
            </a:stretch>
          </a:blipFill>
        </p:spPr>
        <p:txBody>
          <a:bodyPr/>
          <a:lstStyle/>
          <a:p>
            <a:endParaRPr lang="uk-UA"/>
          </a:p>
        </p:txBody>
      </p:sp>
      <p:sp>
        <p:nvSpPr>
          <p:cNvPr id="5" name="TextBox 5"/>
          <p:cNvSpPr txBox="1"/>
          <p:nvPr/>
        </p:nvSpPr>
        <p:spPr>
          <a:xfrm>
            <a:off x="4624053" y="885825"/>
            <a:ext cx="9039894" cy="123943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Aktywacja transformacji</a:t>
            </a:r>
          </a:p>
        </p:txBody>
      </p:sp>
      <p:sp>
        <p:nvSpPr>
          <p:cNvPr id="6" name="TextBox 6"/>
          <p:cNvSpPr txBox="1"/>
          <p:nvPr/>
        </p:nvSpPr>
        <p:spPr>
          <a:xfrm>
            <a:off x="6576286" y="2077636"/>
            <a:ext cx="5135427" cy="824865"/>
          </a:xfrm>
          <a:prstGeom prst="rect">
            <a:avLst/>
          </a:prstGeom>
        </p:spPr>
        <p:txBody>
          <a:bodyPr lIns="0" tIns="0" rIns="0" bIns="0" rtlCol="0" anchor="t">
            <a:spAutoFit/>
          </a:bodyPr>
          <a:lstStyle/>
          <a:p>
            <a:pPr algn="ctr">
              <a:lnSpc>
                <a:spcPts val="3359"/>
              </a:lnSpc>
              <a:spcBef>
                <a:spcPct val="0"/>
              </a:spcBef>
            </a:pPr>
            <a:r>
              <a:rPr lang="en-US" sz="2399">
                <a:solidFill>
                  <a:srgbClr val="191919"/>
                </a:solidFill>
                <a:latin typeface="Clear Sans Light"/>
                <a:ea typeface="Clear Sans Light"/>
                <a:cs typeface="Clear Sans Light"/>
                <a:sym typeface="Clear Sans Light"/>
              </a:rPr>
              <a:t>Transformacja się zastosuje po najechaniu myszką</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025.5" end="1186.733"/>
                </p14:media>
              </p:ext>
            </p:extLst>
          </p:nvPr>
        </p:nvPicPr>
        <p:blipFill>
          <a:blip r:embed="rId5"/>
          <a:srcRect l="1851" r="1851"/>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396773" y="5020464"/>
            <a:ext cx="3700927" cy="4988995"/>
          </a:xfrm>
          <a:custGeom>
            <a:avLst/>
            <a:gdLst/>
            <a:ahLst/>
            <a:cxnLst/>
            <a:rect l="l" t="t" r="r" b="b"/>
            <a:pathLst>
              <a:path w="3700927" h="4988995">
                <a:moveTo>
                  <a:pt x="0" y="0"/>
                </a:moveTo>
                <a:lnTo>
                  <a:pt x="3700928" y="0"/>
                </a:lnTo>
                <a:lnTo>
                  <a:pt x="3700928" y="4988996"/>
                </a:lnTo>
                <a:lnTo>
                  <a:pt x="0" y="4988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022609" y="5157523"/>
            <a:ext cx="3905460" cy="5264713"/>
          </a:xfrm>
          <a:custGeom>
            <a:avLst/>
            <a:gdLst/>
            <a:ahLst/>
            <a:cxnLst/>
            <a:rect l="l" t="t" r="r" b="b"/>
            <a:pathLst>
              <a:path w="3905460" h="5264713">
                <a:moveTo>
                  <a:pt x="0" y="0"/>
                </a:moveTo>
                <a:lnTo>
                  <a:pt x="3905460" y="0"/>
                </a:lnTo>
                <a:lnTo>
                  <a:pt x="3905460" y="5264713"/>
                </a:lnTo>
                <a:lnTo>
                  <a:pt x="0" y="5264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4624053" y="886418"/>
            <a:ext cx="9039894" cy="1238250"/>
          </a:xfrm>
          <a:prstGeom prst="rect">
            <a:avLst/>
          </a:prstGeom>
        </p:spPr>
        <p:txBody>
          <a:bodyPr lIns="0" tIns="0" rIns="0" bIns="0" rtlCol="0" anchor="t">
            <a:spAutoFit/>
          </a:bodyPr>
          <a:lstStyle/>
          <a:p>
            <a:pPr algn="ctr">
              <a:lnSpc>
                <a:spcPts val="8640"/>
              </a:lnSpc>
            </a:pPr>
            <a:r>
              <a:rPr lang="en-US" sz="7200" b="1">
                <a:solidFill>
                  <a:srgbClr val="191919"/>
                </a:solidFill>
                <a:latin typeface="Alegreya Sans Medium"/>
                <a:ea typeface="Alegreya Sans Medium"/>
                <a:cs typeface="Alegreya Sans Medium"/>
                <a:sym typeface="Alegreya Sans Medium"/>
              </a:rPr>
              <a:t>Aktywacja efektu</a:t>
            </a:r>
          </a:p>
        </p:txBody>
      </p:sp>
      <p:sp>
        <p:nvSpPr>
          <p:cNvPr id="5" name="TextBox 5"/>
          <p:cNvSpPr txBox="1"/>
          <p:nvPr/>
        </p:nvSpPr>
        <p:spPr>
          <a:xfrm>
            <a:off x="6576286" y="2077636"/>
            <a:ext cx="5135427" cy="824865"/>
          </a:xfrm>
          <a:prstGeom prst="rect">
            <a:avLst/>
          </a:prstGeom>
        </p:spPr>
        <p:txBody>
          <a:bodyPr lIns="0" tIns="0" rIns="0" bIns="0" rtlCol="0" anchor="t">
            <a:spAutoFit/>
          </a:bodyPr>
          <a:lstStyle/>
          <a:p>
            <a:pPr algn="ctr">
              <a:lnSpc>
                <a:spcPts val="3359"/>
              </a:lnSpc>
              <a:spcBef>
                <a:spcPct val="0"/>
              </a:spcBef>
            </a:pPr>
            <a:r>
              <a:rPr lang="en-US" sz="2399">
                <a:solidFill>
                  <a:srgbClr val="191919"/>
                </a:solidFill>
                <a:latin typeface="Clear Sans Light"/>
                <a:ea typeface="Clear Sans Light"/>
                <a:cs typeface="Clear Sans Light"/>
                <a:sym typeface="Clear Sans Light"/>
              </a:rPr>
              <a:t>Efekt się zastosuje po najechaniu myszką</a:t>
            </a:r>
          </a:p>
        </p:txBody>
      </p:sp>
      <p:sp>
        <p:nvSpPr>
          <p:cNvPr id="6" name="Freeform 6"/>
          <p:cNvSpPr/>
          <p:nvPr/>
        </p:nvSpPr>
        <p:spPr>
          <a:xfrm>
            <a:off x="5886500" y="3355158"/>
            <a:ext cx="6915795" cy="3330613"/>
          </a:xfrm>
          <a:custGeom>
            <a:avLst/>
            <a:gdLst/>
            <a:ahLst/>
            <a:cxnLst/>
            <a:rect l="l" t="t" r="r" b="b"/>
            <a:pathLst>
              <a:path w="6915795" h="3330613">
                <a:moveTo>
                  <a:pt x="0" y="0"/>
                </a:moveTo>
                <a:lnTo>
                  <a:pt x="6915795" y="0"/>
                </a:lnTo>
                <a:lnTo>
                  <a:pt x="6915795" y="3330613"/>
                </a:lnTo>
                <a:lnTo>
                  <a:pt x="0" y="3330613"/>
                </a:lnTo>
                <a:lnTo>
                  <a:pt x="0" y="0"/>
                </a:lnTo>
                <a:close/>
              </a:path>
            </a:pathLst>
          </a:custGeom>
          <a:blipFill>
            <a:blip r:embed="rId7"/>
            <a:stretch>
              <a:fillRect/>
            </a:stretch>
          </a:blipFill>
        </p:spPr>
        <p:txBody>
          <a:bodyPr/>
          <a:lstStyle/>
          <a:p>
            <a:endParaRPr lang="uk-U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280" end="482.666"/>
                </p14:media>
              </p:ext>
            </p:extLst>
          </p:nvPr>
        </p:nvPicPr>
        <p:blipFill>
          <a:blip r:embed="rId5"/>
          <a:srcRect r="50281" b="48369"/>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2145472" y="2407009"/>
            <a:ext cx="3700927" cy="4988995"/>
          </a:xfrm>
          <a:custGeom>
            <a:avLst/>
            <a:gdLst/>
            <a:ahLst/>
            <a:cxnLst/>
            <a:rect l="l" t="t" r="r" b="b"/>
            <a:pathLst>
              <a:path w="3700927" h="4988995">
                <a:moveTo>
                  <a:pt x="0" y="0"/>
                </a:moveTo>
                <a:lnTo>
                  <a:pt x="3700928" y="0"/>
                </a:lnTo>
                <a:lnTo>
                  <a:pt x="3700928" y="4988995"/>
                </a:lnTo>
                <a:lnTo>
                  <a:pt x="0" y="49889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2827496" y="2615278"/>
            <a:ext cx="3905460" cy="5264713"/>
          </a:xfrm>
          <a:custGeom>
            <a:avLst/>
            <a:gdLst/>
            <a:ahLst/>
            <a:cxnLst/>
            <a:rect l="l" t="t" r="r" b="b"/>
            <a:pathLst>
              <a:path w="3905460" h="5264713">
                <a:moveTo>
                  <a:pt x="0" y="0"/>
                </a:moveTo>
                <a:lnTo>
                  <a:pt x="3905460" y="0"/>
                </a:lnTo>
                <a:lnTo>
                  <a:pt x="3905460" y="5264713"/>
                </a:lnTo>
                <a:lnTo>
                  <a:pt x="0" y="52647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flipH="1">
            <a:off x="3995936" y="3942565"/>
            <a:ext cx="2555747" cy="3937426"/>
          </a:xfrm>
          <a:custGeom>
            <a:avLst/>
            <a:gdLst/>
            <a:ahLst/>
            <a:cxnLst/>
            <a:rect l="l" t="t" r="r" b="b"/>
            <a:pathLst>
              <a:path w="2555747" h="3937426">
                <a:moveTo>
                  <a:pt x="2555747" y="0"/>
                </a:moveTo>
                <a:lnTo>
                  <a:pt x="0" y="0"/>
                </a:lnTo>
                <a:lnTo>
                  <a:pt x="0" y="3937426"/>
                </a:lnTo>
                <a:lnTo>
                  <a:pt x="2555747" y="3937426"/>
                </a:lnTo>
                <a:lnTo>
                  <a:pt x="2555747"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TextBox 5"/>
          <p:cNvSpPr txBox="1"/>
          <p:nvPr/>
        </p:nvSpPr>
        <p:spPr>
          <a:xfrm>
            <a:off x="9144000" y="516358"/>
            <a:ext cx="6967890" cy="123943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Animacje CSS3</a:t>
            </a:r>
          </a:p>
        </p:txBody>
      </p:sp>
      <p:sp>
        <p:nvSpPr>
          <p:cNvPr id="6" name="TextBox 6"/>
          <p:cNvSpPr txBox="1"/>
          <p:nvPr/>
        </p:nvSpPr>
        <p:spPr>
          <a:xfrm>
            <a:off x="9144000" y="1881184"/>
            <a:ext cx="6192737" cy="2124075"/>
          </a:xfrm>
          <a:prstGeom prst="rect">
            <a:avLst/>
          </a:prstGeom>
        </p:spPr>
        <p:txBody>
          <a:bodyPr lIns="0" tIns="0" rIns="0" bIns="0" rtlCol="0" anchor="t">
            <a:spAutoFit/>
          </a:bodyPr>
          <a:lstStyle/>
          <a:p>
            <a:pPr algn="l">
              <a:lnSpc>
                <a:spcPts val="3299"/>
              </a:lnSpc>
            </a:pPr>
            <a:r>
              <a:rPr lang="en-US" sz="2999" b="1">
                <a:solidFill>
                  <a:srgbClr val="191919"/>
                </a:solidFill>
                <a:latin typeface="Alegreya Sans Medium"/>
                <a:ea typeface="Alegreya Sans Medium"/>
                <a:cs typeface="Alegreya Sans Medium"/>
                <a:sym typeface="Alegreya Sans Medium"/>
              </a:rPr>
              <a:t>Animacje w CSS pozwalają na tworzenie płynnych zmian stylów elementów bez potrzeby używania JavaScript. Dzięki @keyframes można określić, jak element ma zmieniać swoje właściwości w czasie</a:t>
            </a:r>
          </a:p>
        </p:txBody>
      </p:sp>
      <p:grpSp>
        <p:nvGrpSpPr>
          <p:cNvPr id="7" name="Group 7"/>
          <p:cNvGrpSpPr/>
          <p:nvPr/>
        </p:nvGrpSpPr>
        <p:grpSpPr>
          <a:xfrm>
            <a:off x="9144000" y="4901507"/>
            <a:ext cx="6967890" cy="4356793"/>
            <a:chOff x="0" y="0"/>
            <a:chExt cx="9290520" cy="5809057"/>
          </a:xfrm>
        </p:grpSpPr>
        <p:sp>
          <p:nvSpPr>
            <p:cNvPr id="8" name="TextBox 8"/>
            <p:cNvSpPr txBox="1"/>
            <p:nvPr/>
          </p:nvSpPr>
          <p:spPr>
            <a:xfrm>
              <a:off x="0" y="-142875"/>
              <a:ext cx="9290520" cy="160495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@keyframes</a:t>
              </a:r>
            </a:p>
          </p:txBody>
        </p:sp>
        <p:sp>
          <p:nvSpPr>
            <p:cNvPr id="9" name="TextBox 9"/>
            <p:cNvSpPr txBox="1"/>
            <p:nvPr/>
          </p:nvSpPr>
          <p:spPr>
            <a:xfrm>
              <a:off x="0" y="1897458"/>
              <a:ext cx="8256982" cy="3911600"/>
            </a:xfrm>
            <a:prstGeom prst="rect">
              <a:avLst/>
            </a:prstGeom>
          </p:spPr>
          <p:txBody>
            <a:bodyPr lIns="0" tIns="0" rIns="0" bIns="0" rtlCol="0" anchor="t">
              <a:spAutoFit/>
            </a:bodyPr>
            <a:lstStyle/>
            <a:p>
              <a:pPr algn="l">
                <a:lnSpc>
                  <a:spcPts val="3299"/>
                </a:lnSpc>
              </a:pPr>
              <a:r>
                <a:rPr lang="en-US" sz="2999" b="1">
                  <a:solidFill>
                    <a:srgbClr val="191919"/>
                  </a:solidFill>
                  <a:latin typeface="Alegreya Sans Medium"/>
                  <a:ea typeface="Alegreya Sans Medium"/>
                  <a:cs typeface="Alegreya Sans Medium"/>
                  <a:sym typeface="Alegreya Sans Medium"/>
                </a:rPr>
                <a:t>Klatki kluczowe służą do kontrolowania kroków w sekwencji animacji poprzez definiowanie stylów CSS dla punktów wzdłuż sekwencji animacji.</a:t>
              </a:r>
            </a:p>
            <a:p>
              <a:pPr algn="l">
                <a:lnSpc>
                  <a:spcPts val="3299"/>
                </a:lnSpc>
              </a:pPr>
              <a:endParaRPr lang="en-US" sz="2999" b="1">
                <a:solidFill>
                  <a:srgbClr val="191919"/>
                </a:solidFill>
                <a:latin typeface="Alegreya Sans Medium"/>
                <a:ea typeface="Alegreya Sans Medium"/>
                <a:cs typeface="Alegreya Sans Medium"/>
                <a:sym typeface="Alegreya Sans Medium"/>
              </a:endParaRPr>
            </a:p>
            <a:p>
              <a:pPr algn="l">
                <a:lnSpc>
                  <a:spcPts val="3299"/>
                </a:lnSpc>
              </a:pPr>
              <a:r>
                <a:rPr lang="en-US" sz="2999" b="1">
                  <a:solidFill>
                    <a:srgbClr val="191919"/>
                  </a:solidFill>
                  <a:latin typeface="Alegreya Sans Medium"/>
                  <a:ea typeface="Alegreya Sans Medium"/>
                  <a:cs typeface="Alegreya Sans Medium"/>
                  <a:sym typeface="Alegreya Sans Medium"/>
                </a:rPr>
                <a:t>W jednej sekwencji animacji można mieć wiele selektorów klatek kluczowych</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3137413">
            <a:off x="14795672" y="6898055"/>
            <a:ext cx="6020989" cy="8116529"/>
          </a:xfrm>
          <a:custGeom>
            <a:avLst/>
            <a:gdLst/>
            <a:ahLst/>
            <a:cxnLst/>
            <a:rect l="l" t="t" r="r" b="b"/>
            <a:pathLst>
              <a:path w="6020989" h="8116529">
                <a:moveTo>
                  <a:pt x="0" y="0"/>
                </a:moveTo>
                <a:lnTo>
                  <a:pt x="6020989" y="0"/>
                </a:lnTo>
                <a:lnTo>
                  <a:pt x="6020989" y="8116529"/>
                </a:lnTo>
                <a:lnTo>
                  <a:pt x="0" y="81165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2948153" y="-1674517"/>
            <a:ext cx="6752589" cy="6501608"/>
          </a:xfrm>
          <a:custGeom>
            <a:avLst/>
            <a:gdLst/>
            <a:ahLst/>
            <a:cxnLst/>
            <a:rect l="l" t="t" r="r" b="b"/>
            <a:pathLst>
              <a:path w="6752589" h="6501608">
                <a:moveTo>
                  <a:pt x="0" y="0"/>
                </a:moveTo>
                <a:lnTo>
                  <a:pt x="6752589" y="0"/>
                </a:lnTo>
                <a:lnTo>
                  <a:pt x="6752589" y="6501608"/>
                </a:lnTo>
                <a:lnTo>
                  <a:pt x="0" y="65016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14221346" y="9258300"/>
            <a:ext cx="1713950" cy="785301"/>
          </a:xfrm>
          <a:custGeom>
            <a:avLst/>
            <a:gdLst/>
            <a:ahLst/>
            <a:cxnLst/>
            <a:rect l="l" t="t" r="r" b="b"/>
            <a:pathLst>
              <a:path w="1713950" h="785301">
                <a:moveTo>
                  <a:pt x="0" y="0"/>
                </a:moveTo>
                <a:lnTo>
                  <a:pt x="1713950" y="0"/>
                </a:lnTo>
                <a:lnTo>
                  <a:pt x="1713950" y="785301"/>
                </a:lnTo>
                <a:lnTo>
                  <a:pt x="0" y="78530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Freeform 5"/>
          <p:cNvSpPr/>
          <p:nvPr/>
        </p:nvSpPr>
        <p:spPr>
          <a:xfrm>
            <a:off x="428142" y="4865862"/>
            <a:ext cx="5273995" cy="2453021"/>
          </a:xfrm>
          <a:custGeom>
            <a:avLst/>
            <a:gdLst/>
            <a:ahLst/>
            <a:cxnLst/>
            <a:rect l="l" t="t" r="r" b="b"/>
            <a:pathLst>
              <a:path w="5273995" h="2453021">
                <a:moveTo>
                  <a:pt x="0" y="0"/>
                </a:moveTo>
                <a:lnTo>
                  <a:pt x="5273995" y="0"/>
                </a:lnTo>
                <a:lnTo>
                  <a:pt x="5273995" y="2453021"/>
                </a:lnTo>
                <a:lnTo>
                  <a:pt x="0" y="2453021"/>
                </a:lnTo>
                <a:lnTo>
                  <a:pt x="0" y="0"/>
                </a:lnTo>
                <a:close/>
              </a:path>
            </a:pathLst>
          </a:custGeom>
          <a:blipFill>
            <a:blip r:embed="rId9"/>
            <a:stretch>
              <a:fillRect/>
            </a:stretch>
          </a:blipFill>
        </p:spPr>
        <p:txBody>
          <a:bodyPr/>
          <a:lstStyle/>
          <a:p>
            <a:endParaRPr lang="uk-UA"/>
          </a:p>
        </p:txBody>
      </p:sp>
      <p:sp>
        <p:nvSpPr>
          <p:cNvPr id="6" name="Freeform 6"/>
          <p:cNvSpPr/>
          <p:nvPr/>
        </p:nvSpPr>
        <p:spPr>
          <a:xfrm>
            <a:off x="6366877" y="4481537"/>
            <a:ext cx="5273995" cy="3221671"/>
          </a:xfrm>
          <a:custGeom>
            <a:avLst/>
            <a:gdLst/>
            <a:ahLst/>
            <a:cxnLst/>
            <a:rect l="l" t="t" r="r" b="b"/>
            <a:pathLst>
              <a:path w="5273995" h="3221671">
                <a:moveTo>
                  <a:pt x="0" y="0"/>
                </a:moveTo>
                <a:lnTo>
                  <a:pt x="5273995" y="0"/>
                </a:lnTo>
                <a:lnTo>
                  <a:pt x="5273995" y="3221671"/>
                </a:lnTo>
                <a:lnTo>
                  <a:pt x="0" y="3221671"/>
                </a:lnTo>
                <a:lnTo>
                  <a:pt x="0" y="0"/>
                </a:lnTo>
                <a:close/>
              </a:path>
            </a:pathLst>
          </a:custGeom>
          <a:blipFill>
            <a:blip r:embed="rId10"/>
            <a:stretch>
              <a:fillRect/>
            </a:stretch>
          </a:blipFill>
        </p:spPr>
        <p:txBody>
          <a:bodyPr/>
          <a:lstStyle/>
          <a:p>
            <a:endParaRPr lang="uk-UA"/>
          </a:p>
        </p:txBody>
      </p:sp>
      <p:sp>
        <p:nvSpPr>
          <p:cNvPr id="7" name="Freeform 7"/>
          <p:cNvSpPr/>
          <p:nvPr/>
        </p:nvSpPr>
        <p:spPr>
          <a:xfrm>
            <a:off x="12307622" y="3568767"/>
            <a:ext cx="5331254" cy="5047212"/>
          </a:xfrm>
          <a:custGeom>
            <a:avLst/>
            <a:gdLst/>
            <a:ahLst/>
            <a:cxnLst/>
            <a:rect l="l" t="t" r="r" b="b"/>
            <a:pathLst>
              <a:path w="5331254" h="5047212">
                <a:moveTo>
                  <a:pt x="0" y="0"/>
                </a:moveTo>
                <a:lnTo>
                  <a:pt x="5331254" y="0"/>
                </a:lnTo>
                <a:lnTo>
                  <a:pt x="5331254" y="5047212"/>
                </a:lnTo>
                <a:lnTo>
                  <a:pt x="0" y="5047212"/>
                </a:lnTo>
                <a:lnTo>
                  <a:pt x="0" y="0"/>
                </a:lnTo>
                <a:close/>
              </a:path>
            </a:pathLst>
          </a:custGeom>
          <a:blipFill>
            <a:blip r:embed="rId11"/>
            <a:stretch>
              <a:fillRect/>
            </a:stretch>
          </a:blipFill>
        </p:spPr>
        <p:txBody>
          <a:bodyPr/>
          <a:lstStyle/>
          <a:p>
            <a:endParaRPr lang="uk-UA"/>
          </a:p>
        </p:txBody>
      </p:sp>
      <p:sp>
        <p:nvSpPr>
          <p:cNvPr id="8" name="TextBox 8"/>
          <p:cNvSpPr txBox="1"/>
          <p:nvPr/>
        </p:nvSpPr>
        <p:spPr>
          <a:xfrm>
            <a:off x="3976447" y="336851"/>
            <a:ext cx="10335105" cy="2335997"/>
          </a:xfrm>
          <a:prstGeom prst="rect">
            <a:avLst/>
          </a:prstGeom>
        </p:spPr>
        <p:txBody>
          <a:bodyPr lIns="0" tIns="0" rIns="0" bIns="0" rtlCol="0" anchor="t">
            <a:spAutoFit/>
          </a:bodyPr>
          <a:lstStyle/>
          <a:p>
            <a:pPr algn="ctr">
              <a:lnSpc>
                <a:spcPts val="8640"/>
              </a:lnSpc>
            </a:pPr>
            <a:r>
              <a:rPr lang="en-US" sz="7200" b="1">
                <a:solidFill>
                  <a:srgbClr val="191919"/>
                </a:solidFill>
                <a:latin typeface="Alegreya Sans Medium"/>
                <a:ea typeface="Alegreya Sans Medium"/>
                <a:cs typeface="Alegreya Sans Medium"/>
                <a:sym typeface="Alegreya Sans Medium"/>
              </a:rPr>
              <a:t>Różne sposoby zapisu @keyframes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807250" y="4222196"/>
            <a:ext cx="12068394" cy="2417047"/>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Popularne animacje </a:t>
            </a:r>
          </a:p>
          <a:p>
            <a:pPr algn="ctr">
              <a:lnSpc>
                <a:spcPts val="8800"/>
              </a:lnSpc>
            </a:pPr>
            <a:r>
              <a:rPr lang="en-US" sz="8000" b="1">
                <a:solidFill>
                  <a:srgbClr val="191919"/>
                </a:solidFill>
                <a:latin typeface="Alegreya Sans Medium"/>
                <a:ea typeface="Alegreya Sans Medium"/>
                <a:cs typeface="Alegreya Sans Medium"/>
                <a:sym typeface="Alegreya Sans Medium"/>
              </a:rPr>
              <a:t>⟶</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670" end="984.8"/>
                </p14:media>
              </p:ext>
            </p:extLst>
          </p:nvPr>
        </p:nvPicPr>
        <p:blipFill>
          <a:blip r:embed="rId5"/>
          <a:srcRect l="2774" t="153" r="4875"/>
          <a:stretch>
            <a:fillRect/>
          </a:stretch>
        </p:blipFill>
        <p:spPr>
          <a:xfrm>
            <a:off x="0" y="-423061"/>
            <a:ext cx="18288000" cy="1071006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9872381" y="3079156"/>
            <a:ext cx="6212221" cy="4120564"/>
          </a:xfrm>
          <a:custGeom>
            <a:avLst/>
            <a:gdLst/>
            <a:ahLst/>
            <a:cxnLst/>
            <a:rect l="l" t="t" r="r" b="b"/>
            <a:pathLst>
              <a:path w="6212221" h="4120564">
                <a:moveTo>
                  <a:pt x="0" y="0"/>
                </a:moveTo>
                <a:lnTo>
                  <a:pt x="6212222" y="0"/>
                </a:lnTo>
                <a:lnTo>
                  <a:pt x="6212222" y="4120565"/>
                </a:lnTo>
                <a:lnTo>
                  <a:pt x="0" y="4120565"/>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1515622" y="2486124"/>
            <a:ext cx="6139585" cy="5314751"/>
            <a:chOff x="0" y="0"/>
            <a:chExt cx="8186113" cy="7086335"/>
          </a:xfrm>
        </p:grpSpPr>
        <p:sp>
          <p:nvSpPr>
            <p:cNvPr id="4" name="TextBox 4"/>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“slide in”</a:t>
              </a:r>
            </a:p>
          </p:txBody>
        </p:sp>
        <p:sp>
          <p:nvSpPr>
            <p:cNvPr id="5" name="TextBox 5"/>
            <p:cNvSpPr txBox="1"/>
            <p:nvPr/>
          </p:nvSpPr>
          <p:spPr>
            <a:xfrm>
              <a:off x="0" y="2215174"/>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Animacja ta stworzona jest w celu płynnego wejścia obiektu na stronę z lewej strony</a:t>
              </a:r>
            </a:p>
          </p:txBody>
        </p:sp>
        <p:sp>
          <p:nvSpPr>
            <p:cNvPr id="6" name="TextBox 6"/>
            <p:cNvSpPr txBox="1"/>
            <p:nvPr/>
          </p:nvSpPr>
          <p:spPr>
            <a:xfrm>
              <a:off x="0" y="4864880"/>
              <a:ext cx="7508856" cy="1800061"/>
            </a:xfrm>
            <a:prstGeom prst="rect">
              <a:avLst/>
            </a:prstGeom>
          </p:spPr>
          <p:txBody>
            <a:bodyPr lIns="0" tIns="0" rIns="0" bIns="0" rtlCol="0" anchor="t">
              <a:spAutoFit/>
            </a:bodyPr>
            <a:lstStyle/>
            <a:p>
              <a:pPr algn="l">
                <a:lnSpc>
                  <a:spcPts val="2763"/>
                </a:lnSpc>
              </a:pPr>
              <a:r>
                <a:rPr lang="en-US" sz="1973">
                  <a:solidFill>
                    <a:srgbClr val="191919"/>
                  </a:solidFill>
                  <a:latin typeface="Noto Sans JP Light"/>
                  <a:ea typeface="Noto Sans JP Light"/>
                  <a:cs typeface="Noto Sans JP Light"/>
                  <a:sym typeface="Noto Sans JP Light"/>
                </a:rPr>
                <a:t>Na początku animacji obiekt jest niewidoczny i znajduje się 100 procent swojej długości w lewo. </a:t>
              </a:r>
            </a:p>
            <a:p>
              <a:pPr algn="l">
                <a:lnSpc>
                  <a:spcPts val="2763"/>
                </a:lnSpc>
              </a:pPr>
              <a:r>
                <a:rPr lang="en-US" sz="1973">
                  <a:solidFill>
                    <a:srgbClr val="191919"/>
                  </a:solidFill>
                  <a:latin typeface="Noto Sans JP Light"/>
                  <a:ea typeface="Noto Sans JP Light"/>
                  <a:cs typeface="Noto Sans JP Light"/>
                  <a:sym typeface="Noto Sans JP Light"/>
                </a:rPr>
                <a:t>Pod koniec animacji obiekt jest w pełni widoczny i znajduje się na prawo od początku</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807250" y="4222196"/>
            <a:ext cx="12068394" cy="2417047"/>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Napisaliśmy @keyframes. Co dalej, jak włączyć animację? </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6614572" y="1157981"/>
            <a:ext cx="11270820" cy="5839422"/>
          </a:xfrm>
          <a:custGeom>
            <a:avLst/>
            <a:gdLst/>
            <a:ahLst/>
            <a:cxnLst/>
            <a:rect l="l" t="t" r="r" b="b"/>
            <a:pathLst>
              <a:path w="11270820" h="5839422">
                <a:moveTo>
                  <a:pt x="0" y="0"/>
                </a:moveTo>
                <a:lnTo>
                  <a:pt x="11270820" y="0"/>
                </a:lnTo>
                <a:lnTo>
                  <a:pt x="11270820" y="5839421"/>
                </a:lnTo>
                <a:lnTo>
                  <a:pt x="0" y="5839421"/>
                </a:lnTo>
                <a:lnTo>
                  <a:pt x="0" y="0"/>
                </a:lnTo>
                <a:close/>
              </a:path>
            </a:pathLst>
          </a:custGeom>
          <a:blipFill>
            <a:blip r:embed="rId3"/>
            <a:stretch>
              <a:fillRect r="-7937"/>
            </a:stretch>
          </a:blipFill>
        </p:spPr>
        <p:txBody>
          <a:bodyPr/>
          <a:lstStyle/>
          <a:p>
            <a:endParaRPr lang="uk-UA"/>
          </a:p>
        </p:txBody>
      </p:sp>
      <p:sp>
        <p:nvSpPr>
          <p:cNvPr id="3" name="Freeform 3"/>
          <p:cNvSpPr/>
          <p:nvPr/>
        </p:nvSpPr>
        <p:spPr>
          <a:xfrm>
            <a:off x="6614572" y="403212"/>
            <a:ext cx="11270820" cy="636124"/>
          </a:xfrm>
          <a:custGeom>
            <a:avLst/>
            <a:gdLst/>
            <a:ahLst/>
            <a:cxnLst/>
            <a:rect l="l" t="t" r="r" b="b"/>
            <a:pathLst>
              <a:path w="11270820" h="636124">
                <a:moveTo>
                  <a:pt x="0" y="0"/>
                </a:moveTo>
                <a:lnTo>
                  <a:pt x="11270820" y="0"/>
                </a:lnTo>
                <a:lnTo>
                  <a:pt x="11270820" y="636124"/>
                </a:lnTo>
                <a:lnTo>
                  <a:pt x="0" y="636124"/>
                </a:lnTo>
                <a:lnTo>
                  <a:pt x="0" y="0"/>
                </a:lnTo>
                <a:close/>
              </a:path>
            </a:pathLst>
          </a:custGeom>
          <a:blipFill>
            <a:blip r:embed="rId4"/>
            <a:stretch>
              <a:fillRect/>
            </a:stretch>
          </a:blipFill>
        </p:spPr>
        <p:txBody>
          <a:bodyPr/>
          <a:lstStyle/>
          <a:p>
            <a:endParaRPr lang="uk-UA"/>
          </a:p>
        </p:txBody>
      </p:sp>
      <p:sp>
        <p:nvSpPr>
          <p:cNvPr id="4" name="Freeform 4"/>
          <p:cNvSpPr/>
          <p:nvPr/>
        </p:nvSpPr>
        <p:spPr>
          <a:xfrm>
            <a:off x="8832681" y="7747493"/>
            <a:ext cx="6834602" cy="1510807"/>
          </a:xfrm>
          <a:custGeom>
            <a:avLst/>
            <a:gdLst/>
            <a:ahLst/>
            <a:cxnLst/>
            <a:rect l="l" t="t" r="r" b="b"/>
            <a:pathLst>
              <a:path w="6834602" h="1510807">
                <a:moveTo>
                  <a:pt x="0" y="0"/>
                </a:moveTo>
                <a:lnTo>
                  <a:pt x="6834602" y="0"/>
                </a:lnTo>
                <a:lnTo>
                  <a:pt x="6834602" y="1510807"/>
                </a:lnTo>
                <a:lnTo>
                  <a:pt x="0" y="1510807"/>
                </a:lnTo>
                <a:lnTo>
                  <a:pt x="0" y="0"/>
                </a:lnTo>
                <a:close/>
              </a:path>
            </a:pathLst>
          </a:custGeom>
          <a:blipFill>
            <a:blip r:embed="rId5"/>
            <a:stretch>
              <a:fillRect/>
            </a:stretch>
          </a:blipFill>
        </p:spPr>
        <p:txBody>
          <a:bodyPr/>
          <a:lstStyle/>
          <a:p>
            <a:endParaRPr lang="uk-UA"/>
          </a:p>
        </p:txBody>
      </p:sp>
      <p:grpSp>
        <p:nvGrpSpPr>
          <p:cNvPr id="5" name="Group 5"/>
          <p:cNvGrpSpPr/>
          <p:nvPr/>
        </p:nvGrpSpPr>
        <p:grpSpPr>
          <a:xfrm>
            <a:off x="315160" y="2859642"/>
            <a:ext cx="6139585" cy="3095061"/>
            <a:chOff x="0" y="0"/>
            <a:chExt cx="8186113" cy="4126748"/>
          </a:xfrm>
        </p:grpSpPr>
        <p:sp>
          <p:nvSpPr>
            <p:cNvPr id="6" name="TextBox 6"/>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“slide in”</a:t>
              </a:r>
            </a:p>
          </p:txBody>
        </p:sp>
        <p:sp>
          <p:nvSpPr>
            <p:cNvPr id="7" name="TextBox 7"/>
            <p:cNvSpPr txBox="1"/>
            <p:nvPr/>
          </p:nvSpPr>
          <p:spPr>
            <a:xfrm>
              <a:off x="0" y="2215174"/>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W argumentach właściwości określamy, jak ma wyglądać animacja</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750" end="1645.866"/>
                </p14:media>
              </p:ext>
            </p:extLst>
          </p:nvPr>
        </p:nvPicPr>
        <p:blipFill>
          <a:blip r:embed="rId4"/>
          <a:srcRect t="134" r="893" b="134"/>
          <a:stretch>
            <a:fillRect/>
          </a:stretch>
        </p:blipFill>
        <p:spPr>
          <a:xfrm>
            <a:off x="0" y="0"/>
            <a:ext cx="18961307" cy="10335348"/>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0252100" y="3172757"/>
            <a:ext cx="5812022" cy="3941486"/>
          </a:xfrm>
          <a:custGeom>
            <a:avLst/>
            <a:gdLst/>
            <a:ahLst/>
            <a:cxnLst/>
            <a:rect l="l" t="t" r="r" b="b"/>
            <a:pathLst>
              <a:path w="5812022" h="3941486">
                <a:moveTo>
                  <a:pt x="0" y="0"/>
                </a:moveTo>
                <a:lnTo>
                  <a:pt x="5812023" y="0"/>
                </a:lnTo>
                <a:lnTo>
                  <a:pt x="5812023" y="3941486"/>
                </a:lnTo>
                <a:lnTo>
                  <a:pt x="0" y="3941486"/>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1515622" y="2486124"/>
            <a:ext cx="6139585" cy="5171876"/>
            <a:chOff x="0" y="0"/>
            <a:chExt cx="8186113" cy="6895835"/>
          </a:xfrm>
        </p:grpSpPr>
        <p:sp>
          <p:nvSpPr>
            <p:cNvPr id="4" name="TextBox 4"/>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“blink”</a:t>
              </a:r>
            </a:p>
          </p:txBody>
        </p:sp>
        <p:sp>
          <p:nvSpPr>
            <p:cNvPr id="5" name="TextBox 5"/>
            <p:cNvSpPr txBox="1"/>
            <p:nvPr/>
          </p:nvSpPr>
          <p:spPr>
            <a:xfrm>
              <a:off x="0" y="2215174"/>
              <a:ext cx="7508856"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Celem animacji jest ciągłe mruganie</a:t>
              </a:r>
            </a:p>
          </p:txBody>
        </p:sp>
        <p:sp>
          <p:nvSpPr>
            <p:cNvPr id="6" name="TextBox 6"/>
            <p:cNvSpPr txBox="1"/>
            <p:nvPr/>
          </p:nvSpPr>
          <p:spPr>
            <a:xfrm>
              <a:off x="0" y="4217180"/>
              <a:ext cx="7508856" cy="2257261"/>
            </a:xfrm>
            <a:prstGeom prst="rect">
              <a:avLst/>
            </a:prstGeom>
          </p:spPr>
          <p:txBody>
            <a:bodyPr lIns="0" tIns="0" rIns="0" bIns="0" rtlCol="0" anchor="t">
              <a:spAutoFit/>
            </a:bodyPr>
            <a:lstStyle/>
            <a:p>
              <a:pPr algn="l">
                <a:lnSpc>
                  <a:spcPts val="2763"/>
                </a:lnSpc>
              </a:pPr>
              <a:r>
                <a:rPr lang="en-US" sz="1973">
                  <a:solidFill>
                    <a:srgbClr val="191919"/>
                  </a:solidFill>
                  <a:latin typeface="Noto Sans JP Light"/>
                  <a:ea typeface="Noto Sans JP Light"/>
                  <a:cs typeface="Noto Sans JP Light"/>
                  <a:sym typeface="Noto Sans JP Light"/>
                </a:rPr>
                <a:t>Na początku obiekt jest niewidoczny, w połowie animacji obiekt się pojawia, a na koniec znów staje się niewidoczny. </a:t>
              </a:r>
            </a:p>
            <a:p>
              <a:pPr algn="l">
                <a:lnSpc>
                  <a:spcPts val="2763"/>
                </a:lnSpc>
              </a:pPr>
              <a:r>
                <a:rPr lang="en-US" sz="1973">
                  <a:solidFill>
                    <a:srgbClr val="191919"/>
                  </a:solidFill>
                  <a:latin typeface="Noto Sans JP Light"/>
                  <a:ea typeface="Noto Sans JP Light"/>
                  <a:cs typeface="Noto Sans JP Light"/>
                  <a:sym typeface="Noto Sans JP Light"/>
                </a:rPr>
                <a:t>Animacja trwa 1 sekundę i rozpoczyna się ponownie po zakończeniu</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970" end="904.467"/>
                </p14:media>
              </p:ext>
            </p:extLst>
          </p:nvPr>
        </p:nvPicPr>
        <p:blipFill>
          <a:blip r:embed="rId5"/>
          <a:srcRect/>
          <a:stretch>
            <a:fillRect/>
          </a:stretch>
        </p:blipFill>
        <p:spPr>
          <a:xfrm>
            <a:off x="0"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9144000" y="3001017"/>
            <a:ext cx="7584500" cy="3620396"/>
          </a:xfrm>
          <a:custGeom>
            <a:avLst/>
            <a:gdLst/>
            <a:ahLst/>
            <a:cxnLst/>
            <a:rect l="l" t="t" r="r" b="b"/>
            <a:pathLst>
              <a:path w="7584500" h="3620396">
                <a:moveTo>
                  <a:pt x="0" y="0"/>
                </a:moveTo>
                <a:lnTo>
                  <a:pt x="7584500" y="0"/>
                </a:lnTo>
                <a:lnTo>
                  <a:pt x="7584500" y="3620396"/>
                </a:lnTo>
                <a:lnTo>
                  <a:pt x="0" y="3620396"/>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1515622" y="2486124"/>
            <a:ext cx="6139585" cy="6200576"/>
            <a:chOff x="0" y="0"/>
            <a:chExt cx="8186113" cy="8267435"/>
          </a:xfrm>
        </p:grpSpPr>
        <p:sp>
          <p:nvSpPr>
            <p:cNvPr id="4" name="TextBox 4"/>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“rotate”</a:t>
              </a:r>
            </a:p>
          </p:txBody>
        </p:sp>
        <p:sp>
          <p:nvSpPr>
            <p:cNvPr id="5" name="TextBox 5"/>
            <p:cNvSpPr txBox="1"/>
            <p:nvPr/>
          </p:nvSpPr>
          <p:spPr>
            <a:xfrm>
              <a:off x="0" y="2215174"/>
              <a:ext cx="7508856"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Celem animacji jest obracanie ikony</a:t>
              </a:r>
            </a:p>
          </p:txBody>
        </p:sp>
        <p:sp>
          <p:nvSpPr>
            <p:cNvPr id="6" name="TextBox 6"/>
            <p:cNvSpPr txBox="1"/>
            <p:nvPr/>
          </p:nvSpPr>
          <p:spPr>
            <a:xfrm>
              <a:off x="0" y="4217180"/>
              <a:ext cx="7508856" cy="3628861"/>
            </a:xfrm>
            <a:prstGeom prst="rect">
              <a:avLst/>
            </a:prstGeom>
          </p:spPr>
          <p:txBody>
            <a:bodyPr lIns="0" tIns="0" rIns="0" bIns="0" rtlCol="0" anchor="t">
              <a:spAutoFit/>
            </a:bodyPr>
            <a:lstStyle/>
            <a:p>
              <a:pPr algn="l">
                <a:lnSpc>
                  <a:spcPts val="2763"/>
                </a:lnSpc>
              </a:pPr>
              <a:r>
                <a:rPr lang="en-US" sz="1973">
                  <a:solidFill>
                    <a:srgbClr val="191919"/>
                  </a:solidFill>
                  <a:latin typeface="Noto Sans JP Light"/>
                  <a:ea typeface="Noto Sans JP Light"/>
                  <a:cs typeface="Noto Sans JP Light"/>
                  <a:sym typeface="Noto Sans JP Light"/>
                </a:rPr>
                <a:t>Na początku kąt obrotu wynosi 0 stopni, a na końcu 360 stopni. Oznacza to, że pozycja końcowa i początkowa są takie same, ale podczas jednego cyklu animacji obiekt wykonuje pełny obrót. </a:t>
              </a:r>
            </a:p>
            <a:p>
              <a:pPr algn="l">
                <a:lnSpc>
                  <a:spcPts val="2763"/>
                </a:lnSpc>
              </a:pPr>
              <a:r>
                <a:rPr lang="en-US" sz="1973">
                  <a:solidFill>
                    <a:srgbClr val="191919"/>
                  </a:solidFill>
                  <a:latin typeface="Noto Sans JP Light"/>
                  <a:ea typeface="Noto Sans JP Light"/>
                  <a:cs typeface="Noto Sans JP Light"/>
                  <a:sym typeface="Noto Sans JP Light"/>
                </a:rPr>
                <a:t>Animacja trwa 2 sekundy i rozpoczyna się ponownie po zakończeniu</a:t>
              </a:r>
            </a:p>
            <a:p>
              <a:pPr algn="l">
                <a:lnSpc>
                  <a:spcPts val="2763"/>
                </a:lnSpc>
              </a:pPr>
              <a:endParaRPr lang="en-US" sz="1973">
                <a:solidFill>
                  <a:srgbClr val="191919"/>
                </a:solidFill>
                <a:latin typeface="Noto Sans JP Light"/>
                <a:ea typeface="Noto Sans JP Light"/>
                <a:cs typeface="Noto Sans JP Light"/>
                <a:sym typeface="Noto Sans JP Ligh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140" end="1515.266"/>
                </p14:media>
              </p:ext>
            </p:extLst>
          </p:nvPr>
        </p:nvPicPr>
        <p:blipFill>
          <a:blip r:embed="rId5"/>
          <a:srcRect/>
          <a:stretch>
            <a:fillRect/>
          </a:stretch>
        </p:blipFill>
        <p:spPr>
          <a:xfrm>
            <a:off x="0"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0006240" y="3100635"/>
            <a:ext cx="6709656" cy="3223634"/>
          </a:xfrm>
          <a:custGeom>
            <a:avLst/>
            <a:gdLst/>
            <a:ahLst/>
            <a:cxnLst/>
            <a:rect l="l" t="t" r="r" b="b"/>
            <a:pathLst>
              <a:path w="6709656" h="3223634">
                <a:moveTo>
                  <a:pt x="0" y="0"/>
                </a:moveTo>
                <a:lnTo>
                  <a:pt x="6709656" y="0"/>
                </a:lnTo>
                <a:lnTo>
                  <a:pt x="6709656" y="3223633"/>
                </a:lnTo>
                <a:lnTo>
                  <a:pt x="0" y="3223633"/>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1515622" y="2486124"/>
            <a:ext cx="6139585" cy="5514776"/>
            <a:chOff x="0" y="0"/>
            <a:chExt cx="8186113" cy="7353035"/>
          </a:xfrm>
        </p:grpSpPr>
        <p:sp>
          <p:nvSpPr>
            <p:cNvPr id="4" name="TextBox 4"/>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“pulse”</a:t>
              </a:r>
            </a:p>
          </p:txBody>
        </p:sp>
        <p:sp>
          <p:nvSpPr>
            <p:cNvPr id="5" name="TextBox 5"/>
            <p:cNvSpPr txBox="1"/>
            <p:nvPr/>
          </p:nvSpPr>
          <p:spPr>
            <a:xfrm>
              <a:off x="0" y="2215174"/>
              <a:ext cx="7508856"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Celem animacji jest ciągła, gładka pulsacja</a:t>
              </a:r>
            </a:p>
          </p:txBody>
        </p:sp>
        <p:sp>
          <p:nvSpPr>
            <p:cNvPr id="6" name="TextBox 6"/>
            <p:cNvSpPr txBox="1"/>
            <p:nvPr/>
          </p:nvSpPr>
          <p:spPr>
            <a:xfrm>
              <a:off x="0" y="4217180"/>
              <a:ext cx="7508856" cy="2714461"/>
            </a:xfrm>
            <a:prstGeom prst="rect">
              <a:avLst/>
            </a:prstGeom>
          </p:spPr>
          <p:txBody>
            <a:bodyPr lIns="0" tIns="0" rIns="0" bIns="0" rtlCol="0" anchor="t">
              <a:spAutoFit/>
            </a:bodyPr>
            <a:lstStyle/>
            <a:p>
              <a:pPr algn="l">
                <a:lnSpc>
                  <a:spcPts val="2763"/>
                </a:lnSpc>
              </a:pPr>
              <a:r>
                <a:rPr lang="en-US" sz="1973">
                  <a:solidFill>
                    <a:srgbClr val="191919"/>
                  </a:solidFill>
                  <a:latin typeface="Noto Sans JP Light"/>
                  <a:ea typeface="Noto Sans JP Light"/>
                  <a:cs typeface="Noto Sans JP Light"/>
                  <a:sym typeface="Noto Sans JP Light"/>
                </a:rPr>
                <a:t>Na początku obiekt ma normalny rozmiar, w środku animacji zwiększa się o 10%, a na końcu animacji znów ma normalny rozmiar.</a:t>
              </a:r>
            </a:p>
            <a:p>
              <a:pPr algn="l">
                <a:lnSpc>
                  <a:spcPts val="2763"/>
                </a:lnSpc>
              </a:pPr>
              <a:r>
                <a:rPr lang="en-US" sz="1973">
                  <a:solidFill>
                    <a:srgbClr val="191919"/>
                  </a:solidFill>
                  <a:latin typeface="Noto Sans JP Light"/>
                  <a:ea typeface="Noto Sans JP Light"/>
                  <a:cs typeface="Noto Sans JP Light"/>
                  <a:sym typeface="Noto Sans JP Light"/>
                </a:rPr>
                <a:t>Animacja trwa 1 sekundę i rozpoczyna się ponownie po zakończeniu</a:t>
              </a:r>
            </a:p>
            <a:p>
              <a:pPr algn="l">
                <a:lnSpc>
                  <a:spcPts val="2763"/>
                </a:lnSpc>
              </a:pPr>
              <a:endParaRPr lang="en-US" sz="1973">
                <a:solidFill>
                  <a:srgbClr val="191919"/>
                </a:solidFill>
                <a:latin typeface="Noto Sans JP Light"/>
                <a:ea typeface="Noto Sans JP Light"/>
                <a:cs typeface="Noto Sans JP Light"/>
                <a:sym typeface="Noto Sans JP Ligh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020" end="1398.2"/>
                </p14:media>
              </p:ext>
            </p:extLst>
          </p:nvPr>
        </p:nvPicPr>
        <p:blipFill>
          <a:blip r:embed="rId5"/>
          <a:srcRect/>
          <a:stretch>
            <a:fillRect/>
          </a:stretch>
        </p:blipFill>
        <p:spPr>
          <a:xfrm>
            <a:off x="0"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5000" end="1250.066"/>
                </p14:media>
              </p:ext>
            </p:extLst>
          </p:nvPr>
        </p:nvPicPr>
        <p:blipFill>
          <a:blip r:embed="rId5"/>
          <a:srcRect l="2055" r="2055"/>
          <a:stretch>
            <a:fillRect/>
          </a:stretch>
        </p:blipFill>
        <p:spPr>
          <a:xfrm>
            <a:off x="-436598" y="-537052"/>
            <a:ext cx="19161195" cy="10824052"/>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109803" y="3257375"/>
            <a:ext cx="12068394" cy="3527146"/>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Zróbmy coś ciekawszego, na przykład stwórzmy taką animację:</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370" end="715.433"/>
                </p14:media>
              </p:ext>
            </p:extLst>
          </p:nvPr>
        </p:nvPicPr>
        <p:blipFill>
          <a:blip r:embed="rId5"/>
          <a:srcRect/>
          <a:stretch>
            <a:fillRect/>
          </a:stretch>
        </p:blipFill>
        <p:spPr>
          <a:xfrm>
            <a:off x="-553485" y="-218609"/>
            <a:ext cx="19394971" cy="10505609"/>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9651695" y="1393437"/>
            <a:ext cx="8272611" cy="3750063"/>
          </a:xfrm>
          <a:custGeom>
            <a:avLst/>
            <a:gdLst/>
            <a:ahLst/>
            <a:cxnLst/>
            <a:rect l="l" t="t" r="r" b="b"/>
            <a:pathLst>
              <a:path w="8272611" h="3750063">
                <a:moveTo>
                  <a:pt x="0" y="0"/>
                </a:moveTo>
                <a:lnTo>
                  <a:pt x="8272610" y="0"/>
                </a:lnTo>
                <a:lnTo>
                  <a:pt x="8272610" y="3750063"/>
                </a:lnTo>
                <a:lnTo>
                  <a:pt x="0" y="3750063"/>
                </a:lnTo>
                <a:lnTo>
                  <a:pt x="0" y="0"/>
                </a:lnTo>
                <a:close/>
              </a:path>
            </a:pathLst>
          </a:custGeom>
          <a:blipFill>
            <a:blip r:embed="rId3"/>
            <a:stretch>
              <a:fillRect/>
            </a:stretch>
          </a:blipFill>
        </p:spPr>
        <p:txBody>
          <a:bodyPr/>
          <a:lstStyle/>
          <a:p>
            <a:endParaRPr lang="uk-UA"/>
          </a:p>
        </p:txBody>
      </p:sp>
      <p:sp>
        <p:nvSpPr>
          <p:cNvPr id="3" name="Freeform 3"/>
          <p:cNvSpPr/>
          <p:nvPr/>
        </p:nvSpPr>
        <p:spPr>
          <a:xfrm>
            <a:off x="11411195" y="6038850"/>
            <a:ext cx="4753610" cy="4109053"/>
          </a:xfrm>
          <a:custGeom>
            <a:avLst/>
            <a:gdLst/>
            <a:ahLst/>
            <a:cxnLst/>
            <a:rect l="l" t="t" r="r" b="b"/>
            <a:pathLst>
              <a:path w="4753610" h="4109053">
                <a:moveTo>
                  <a:pt x="0" y="0"/>
                </a:moveTo>
                <a:lnTo>
                  <a:pt x="4753610" y="0"/>
                </a:lnTo>
                <a:lnTo>
                  <a:pt x="4753610" y="4109053"/>
                </a:lnTo>
                <a:lnTo>
                  <a:pt x="0" y="4109053"/>
                </a:lnTo>
                <a:lnTo>
                  <a:pt x="0" y="0"/>
                </a:lnTo>
                <a:close/>
              </a:path>
            </a:pathLst>
          </a:custGeom>
          <a:blipFill>
            <a:blip r:embed="rId4"/>
            <a:stretch>
              <a:fillRect/>
            </a:stretch>
          </a:blipFill>
        </p:spPr>
        <p:txBody>
          <a:bodyPr/>
          <a:lstStyle/>
          <a:p>
            <a:endParaRPr lang="uk-UA"/>
          </a:p>
        </p:txBody>
      </p:sp>
      <p:grpSp>
        <p:nvGrpSpPr>
          <p:cNvPr id="4" name="Group 4"/>
          <p:cNvGrpSpPr/>
          <p:nvPr/>
        </p:nvGrpSpPr>
        <p:grpSpPr>
          <a:xfrm>
            <a:off x="1515622" y="2486124"/>
            <a:ext cx="6580711" cy="3800276"/>
            <a:chOff x="0" y="0"/>
            <a:chExt cx="8774282" cy="5067035"/>
          </a:xfrm>
        </p:grpSpPr>
        <p:sp>
          <p:nvSpPr>
            <p:cNvPr id="5" name="TextBox 5"/>
            <p:cNvSpPr txBox="1"/>
            <p:nvPr/>
          </p:nvSpPr>
          <p:spPr>
            <a:xfrm>
              <a:off x="0" y="-114300"/>
              <a:ext cx="8774282"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“typewriter”</a:t>
              </a:r>
            </a:p>
          </p:txBody>
        </p:sp>
        <p:sp>
          <p:nvSpPr>
            <p:cNvPr id="6" name="TextBox 6"/>
            <p:cNvSpPr txBox="1"/>
            <p:nvPr/>
          </p:nvSpPr>
          <p:spPr>
            <a:xfrm>
              <a:off x="0" y="2215174"/>
              <a:ext cx="8048364"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Celem animacji dynamicznie piszący się tekst przyciąga uwagę</a:t>
              </a:r>
            </a:p>
          </p:txBody>
        </p:sp>
        <p:sp>
          <p:nvSpPr>
            <p:cNvPr id="7" name="TextBox 7"/>
            <p:cNvSpPr txBox="1"/>
            <p:nvPr/>
          </p:nvSpPr>
          <p:spPr>
            <a:xfrm>
              <a:off x="0" y="4217180"/>
              <a:ext cx="8048364" cy="428461"/>
            </a:xfrm>
            <a:prstGeom prst="rect">
              <a:avLst/>
            </a:prstGeom>
          </p:spPr>
          <p:txBody>
            <a:bodyPr lIns="0" tIns="0" rIns="0" bIns="0" rtlCol="0" anchor="t">
              <a:spAutoFit/>
            </a:bodyPr>
            <a:lstStyle/>
            <a:p>
              <a:pPr algn="l">
                <a:lnSpc>
                  <a:spcPts val="2763"/>
                </a:lnSpc>
              </a:pPr>
              <a:r>
                <a:rPr lang="en-US" sz="1973">
                  <a:solidFill>
                    <a:srgbClr val="191919"/>
                  </a:solidFill>
                  <a:latin typeface="Noto Sans JP"/>
                  <a:ea typeface="Noto Sans JP"/>
                  <a:cs typeface="Noto Sans JP"/>
                  <a:sym typeface="Noto Sans JP"/>
                </a:rPr>
                <a:t>Przygotowanie</a:t>
              </a:r>
            </a:p>
          </p:txBody>
        </p:sp>
      </p:grpSp>
      <p:sp>
        <p:nvSpPr>
          <p:cNvPr id="8" name="TextBox 8"/>
          <p:cNvSpPr txBox="1"/>
          <p:nvPr/>
        </p:nvSpPr>
        <p:spPr>
          <a:xfrm>
            <a:off x="12729744" y="383787"/>
            <a:ext cx="2116512"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HTML:</a:t>
            </a:r>
          </a:p>
        </p:txBody>
      </p:sp>
      <p:sp>
        <p:nvSpPr>
          <p:cNvPr id="9" name="TextBox 9"/>
          <p:cNvSpPr txBox="1"/>
          <p:nvPr/>
        </p:nvSpPr>
        <p:spPr>
          <a:xfrm>
            <a:off x="12729744" y="5029200"/>
            <a:ext cx="2116512"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Style: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1370006" y="2033618"/>
            <a:ext cx="4835988" cy="2072566"/>
          </a:xfrm>
          <a:custGeom>
            <a:avLst/>
            <a:gdLst/>
            <a:ahLst/>
            <a:cxnLst/>
            <a:rect l="l" t="t" r="r" b="b"/>
            <a:pathLst>
              <a:path w="4835988" h="2072566">
                <a:moveTo>
                  <a:pt x="0" y="0"/>
                </a:moveTo>
                <a:lnTo>
                  <a:pt x="4835988" y="0"/>
                </a:lnTo>
                <a:lnTo>
                  <a:pt x="4835988" y="2072567"/>
                </a:lnTo>
                <a:lnTo>
                  <a:pt x="0" y="2072567"/>
                </a:lnTo>
                <a:lnTo>
                  <a:pt x="0" y="0"/>
                </a:lnTo>
                <a:close/>
              </a:path>
            </a:pathLst>
          </a:custGeom>
          <a:blipFill>
            <a:blip r:embed="rId3"/>
            <a:stretch>
              <a:fillRect/>
            </a:stretch>
          </a:blipFill>
        </p:spPr>
        <p:txBody>
          <a:bodyPr/>
          <a:lstStyle/>
          <a:p>
            <a:endParaRPr lang="uk-UA"/>
          </a:p>
        </p:txBody>
      </p:sp>
      <p:sp>
        <p:nvSpPr>
          <p:cNvPr id="3" name="Freeform 3"/>
          <p:cNvSpPr/>
          <p:nvPr/>
        </p:nvSpPr>
        <p:spPr>
          <a:xfrm>
            <a:off x="11370006" y="6776518"/>
            <a:ext cx="4835988" cy="2590122"/>
          </a:xfrm>
          <a:custGeom>
            <a:avLst/>
            <a:gdLst/>
            <a:ahLst/>
            <a:cxnLst/>
            <a:rect l="l" t="t" r="r" b="b"/>
            <a:pathLst>
              <a:path w="4835988" h="2590122">
                <a:moveTo>
                  <a:pt x="0" y="0"/>
                </a:moveTo>
                <a:lnTo>
                  <a:pt x="4835988" y="0"/>
                </a:lnTo>
                <a:lnTo>
                  <a:pt x="4835988" y="2590123"/>
                </a:lnTo>
                <a:lnTo>
                  <a:pt x="0" y="2590123"/>
                </a:lnTo>
                <a:lnTo>
                  <a:pt x="0" y="0"/>
                </a:lnTo>
                <a:close/>
              </a:path>
            </a:pathLst>
          </a:custGeom>
          <a:blipFill>
            <a:blip r:embed="rId4"/>
            <a:stretch>
              <a:fillRect/>
            </a:stretch>
          </a:blipFill>
        </p:spPr>
        <p:txBody>
          <a:bodyPr/>
          <a:lstStyle/>
          <a:p>
            <a:endParaRPr lang="uk-UA"/>
          </a:p>
        </p:txBody>
      </p:sp>
      <p:grpSp>
        <p:nvGrpSpPr>
          <p:cNvPr id="4" name="Group 4"/>
          <p:cNvGrpSpPr/>
          <p:nvPr/>
        </p:nvGrpSpPr>
        <p:grpSpPr>
          <a:xfrm>
            <a:off x="1515622" y="2486124"/>
            <a:ext cx="6580711" cy="4176094"/>
            <a:chOff x="0" y="0"/>
            <a:chExt cx="8774282" cy="5568125"/>
          </a:xfrm>
        </p:grpSpPr>
        <p:sp>
          <p:nvSpPr>
            <p:cNvPr id="5" name="TextBox 5"/>
            <p:cNvSpPr txBox="1"/>
            <p:nvPr/>
          </p:nvSpPr>
          <p:spPr>
            <a:xfrm>
              <a:off x="0" y="-114300"/>
              <a:ext cx="8774282"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“typewriter”</a:t>
              </a:r>
            </a:p>
          </p:txBody>
        </p:sp>
        <p:sp>
          <p:nvSpPr>
            <p:cNvPr id="6" name="TextBox 6"/>
            <p:cNvSpPr txBox="1"/>
            <p:nvPr/>
          </p:nvSpPr>
          <p:spPr>
            <a:xfrm>
              <a:off x="0" y="2215174"/>
              <a:ext cx="8048364"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Stwórzmy animację pojawiania tekstu</a:t>
              </a:r>
            </a:p>
          </p:txBody>
        </p:sp>
        <p:sp>
          <p:nvSpPr>
            <p:cNvPr id="7" name="TextBox 7"/>
            <p:cNvSpPr txBox="1"/>
            <p:nvPr/>
          </p:nvSpPr>
          <p:spPr>
            <a:xfrm>
              <a:off x="0" y="4304252"/>
              <a:ext cx="8048364"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Stwórzmy animację migania prawej krawędzi dla efektu cursora</a:t>
              </a:r>
            </a:p>
          </p:txBody>
        </p:sp>
      </p:grpSp>
      <p:sp>
        <p:nvSpPr>
          <p:cNvPr id="8" name="TextBox 8"/>
          <p:cNvSpPr txBox="1"/>
          <p:nvPr/>
        </p:nvSpPr>
        <p:spPr>
          <a:xfrm>
            <a:off x="12049875" y="914400"/>
            <a:ext cx="3476250" cy="1009650"/>
          </a:xfrm>
          <a:prstGeom prst="rect">
            <a:avLst/>
          </a:prstGeom>
        </p:spPr>
        <p:txBody>
          <a:bodyPr lIns="0" tIns="0" rIns="0" bIns="0" rtlCol="0" anchor="t">
            <a:spAutoFit/>
          </a:bodyPr>
          <a:lstStyle/>
          <a:p>
            <a:pPr algn="ctr">
              <a:lnSpc>
                <a:spcPts val="7073"/>
              </a:lnSpc>
            </a:pPr>
            <a:r>
              <a:rPr lang="en-US" sz="5894" b="1">
                <a:solidFill>
                  <a:srgbClr val="191919"/>
                </a:solidFill>
                <a:latin typeface="Alegreya Sans Medium"/>
                <a:ea typeface="Alegreya Sans Medium"/>
                <a:cs typeface="Alegreya Sans Medium"/>
                <a:sym typeface="Alegreya Sans Medium"/>
              </a:rPr>
              <a:t>Pojawianie:</a:t>
            </a:r>
          </a:p>
        </p:txBody>
      </p:sp>
      <p:sp>
        <p:nvSpPr>
          <p:cNvPr id="9" name="TextBox 9"/>
          <p:cNvSpPr txBox="1"/>
          <p:nvPr/>
        </p:nvSpPr>
        <p:spPr>
          <a:xfrm>
            <a:off x="12049875" y="5652568"/>
            <a:ext cx="3476250" cy="1009650"/>
          </a:xfrm>
          <a:prstGeom prst="rect">
            <a:avLst/>
          </a:prstGeom>
        </p:spPr>
        <p:txBody>
          <a:bodyPr lIns="0" tIns="0" rIns="0" bIns="0" rtlCol="0" anchor="t">
            <a:spAutoFit/>
          </a:bodyPr>
          <a:lstStyle/>
          <a:p>
            <a:pPr algn="ctr">
              <a:lnSpc>
                <a:spcPts val="7073"/>
              </a:lnSpc>
            </a:pPr>
            <a:r>
              <a:rPr lang="en-US" sz="5894" b="1">
                <a:solidFill>
                  <a:srgbClr val="191919"/>
                </a:solidFill>
                <a:latin typeface="Alegreya Sans Medium"/>
                <a:ea typeface="Alegreya Sans Medium"/>
                <a:cs typeface="Alegreya Sans Medium"/>
                <a:sym typeface="Alegreya Sans Medium"/>
              </a:rPr>
              <a:t>Miganie: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983390" y="5143500"/>
            <a:ext cx="14321220" cy="3202829"/>
          </a:xfrm>
          <a:custGeom>
            <a:avLst/>
            <a:gdLst/>
            <a:ahLst/>
            <a:cxnLst/>
            <a:rect l="l" t="t" r="r" b="b"/>
            <a:pathLst>
              <a:path w="14321220" h="3202829">
                <a:moveTo>
                  <a:pt x="0" y="0"/>
                </a:moveTo>
                <a:lnTo>
                  <a:pt x="14321220" y="0"/>
                </a:lnTo>
                <a:lnTo>
                  <a:pt x="14321220" y="3202829"/>
                </a:lnTo>
                <a:lnTo>
                  <a:pt x="0" y="3202829"/>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1028700" y="1028700"/>
            <a:ext cx="6580711" cy="2609286"/>
            <a:chOff x="0" y="0"/>
            <a:chExt cx="8774282" cy="3479048"/>
          </a:xfrm>
        </p:grpSpPr>
        <p:sp>
          <p:nvSpPr>
            <p:cNvPr id="4" name="TextBox 4"/>
            <p:cNvSpPr txBox="1"/>
            <p:nvPr/>
          </p:nvSpPr>
          <p:spPr>
            <a:xfrm>
              <a:off x="0" y="-114300"/>
              <a:ext cx="8774282"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Animacja “typewriter”</a:t>
              </a:r>
            </a:p>
          </p:txBody>
        </p:sp>
        <p:sp>
          <p:nvSpPr>
            <p:cNvPr id="5" name="TextBox 5"/>
            <p:cNvSpPr txBox="1"/>
            <p:nvPr/>
          </p:nvSpPr>
          <p:spPr>
            <a:xfrm>
              <a:off x="0" y="2215174"/>
              <a:ext cx="8048364"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Dodanie właściwości animation do stylu akapitu p</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370" end="1423.766"/>
                </p14:media>
              </p:ext>
            </p:extLst>
          </p:nvPr>
        </p:nvPicPr>
        <p:blipFill>
          <a:blip r:embed="rId5"/>
          <a:srcRect/>
          <a:stretch>
            <a:fillRect/>
          </a:stretch>
        </p:blipFill>
        <p:spPr>
          <a:xfrm>
            <a:off x="-553485" y="-218609"/>
            <a:ext cx="19394971" cy="10505609"/>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109803" y="3257375"/>
            <a:ext cx="12068394" cy="3527146"/>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Zróbmy coś innego, na przykład stwórzmy taką animację:</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460" end="514.6660000000001"/>
                </p14:media>
              </p:ext>
            </p:extLst>
          </p:nvPr>
        </p:nvPicPr>
        <p:blipFill>
          <a:blip r:embed="rId5"/>
          <a:srcRect l="1851" r="1851"/>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610658" y="4456420"/>
            <a:ext cx="9068518" cy="4801880"/>
          </a:xfrm>
          <a:custGeom>
            <a:avLst/>
            <a:gdLst/>
            <a:ahLst/>
            <a:cxnLst/>
            <a:rect l="l" t="t" r="r" b="b"/>
            <a:pathLst>
              <a:path w="9068518" h="4801880">
                <a:moveTo>
                  <a:pt x="0" y="0"/>
                </a:moveTo>
                <a:lnTo>
                  <a:pt x="9068518" y="0"/>
                </a:lnTo>
                <a:lnTo>
                  <a:pt x="9068518" y="4801880"/>
                </a:lnTo>
                <a:lnTo>
                  <a:pt x="0" y="4801880"/>
                </a:lnTo>
                <a:lnTo>
                  <a:pt x="0" y="0"/>
                </a:lnTo>
                <a:close/>
              </a:path>
            </a:pathLst>
          </a:custGeom>
          <a:blipFill>
            <a:blip r:embed="rId3"/>
            <a:stretch>
              <a:fillRect/>
            </a:stretch>
          </a:blipFill>
        </p:spPr>
        <p:txBody>
          <a:bodyPr/>
          <a:lstStyle/>
          <a:p>
            <a:endParaRPr lang="uk-UA"/>
          </a:p>
        </p:txBody>
      </p:sp>
      <p:sp>
        <p:nvSpPr>
          <p:cNvPr id="3" name="Freeform 3"/>
          <p:cNvSpPr/>
          <p:nvPr/>
        </p:nvSpPr>
        <p:spPr>
          <a:xfrm>
            <a:off x="11359285" y="846359"/>
            <a:ext cx="5369543" cy="7517360"/>
          </a:xfrm>
          <a:custGeom>
            <a:avLst/>
            <a:gdLst/>
            <a:ahLst/>
            <a:cxnLst/>
            <a:rect l="l" t="t" r="r" b="b"/>
            <a:pathLst>
              <a:path w="5369543" h="7517360">
                <a:moveTo>
                  <a:pt x="0" y="0"/>
                </a:moveTo>
                <a:lnTo>
                  <a:pt x="5369543" y="0"/>
                </a:lnTo>
                <a:lnTo>
                  <a:pt x="5369543" y="7517360"/>
                </a:lnTo>
                <a:lnTo>
                  <a:pt x="0" y="7517360"/>
                </a:lnTo>
                <a:lnTo>
                  <a:pt x="0" y="0"/>
                </a:lnTo>
                <a:close/>
              </a:path>
            </a:pathLst>
          </a:custGeom>
          <a:blipFill>
            <a:blip r:embed="rId4"/>
            <a:stretch>
              <a:fillRect/>
            </a:stretch>
          </a:blipFill>
        </p:spPr>
        <p:txBody>
          <a:bodyPr/>
          <a:lstStyle/>
          <a:p>
            <a:endParaRPr lang="uk-UA"/>
          </a:p>
        </p:txBody>
      </p:sp>
      <p:grpSp>
        <p:nvGrpSpPr>
          <p:cNvPr id="4" name="Group 4"/>
          <p:cNvGrpSpPr/>
          <p:nvPr/>
        </p:nvGrpSpPr>
        <p:grpSpPr>
          <a:xfrm>
            <a:off x="610658" y="546916"/>
            <a:ext cx="6139585" cy="3095061"/>
            <a:chOff x="0" y="0"/>
            <a:chExt cx="8186113" cy="4126748"/>
          </a:xfrm>
        </p:grpSpPr>
        <p:sp>
          <p:nvSpPr>
            <p:cNvPr id="5" name="TextBox 5"/>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HTML i CSS</a:t>
              </a:r>
            </a:p>
          </p:txBody>
        </p:sp>
        <p:sp>
          <p:nvSpPr>
            <p:cNvPr id="6" name="TextBox 6"/>
            <p:cNvSpPr txBox="1"/>
            <p:nvPr/>
          </p:nvSpPr>
          <p:spPr>
            <a:xfrm>
              <a:off x="0" y="2215174"/>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Na początek przygotujmy naszą stronę z blokami i początkowymi stylami obiektów</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330935" y="4921876"/>
            <a:ext cx="6015355" cy="3148978"/>
          </a:xfrm>
          <a:custGeom>
            <a:avLst/>
            <a:gdLst/>
            <a:ahLst/>
            <a:cxnLst/>
            <a:rect l="l" t="t" r="r" b="b"/>
            <a:pathLst>
              <a:path w="6015355" h="3148978">
                <a:moveTo>
                  <a:pt x="0" y="0"/>
                </a:moveTo>
                <a:lnTo>
                  <a:pt x="6015355" y="0"/>
                </a:lnTo>
                <a:lnTo>
                  <a:pt x="6015355" y="3148978"/>
                </a:lnTo>
                <a:lnTo>
                  <a:pt x="0" y="3148978"/>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9608407" y="1979697"/>
            <a:ext cx="8438796" cy="6006008"/>
            <a:chOff x="0" y="0"/>
            <a:chExt cx="11251728" cy="8008011"/>
          </a:xfrm>
        </p:grpSpPr>
        <p:sp>
          <p:nvSpPr>
            <p:cNvPr id="4" name="Freeform 4"/>
            <p:cNvSpPr/>
            <p:nvPr/>
          </p:nvSpPr>
          <p:spPr>
            <a:xfrm>
              <a:off x="347875" y="3922906"/>
              <a:ext cx="10903852" cy="4085105"/>
            </a:xfrm>
            <a:custGeom>
              <a:avLst/>
              <a:gdLst/>
              <a:ahLst/>
              <a:cxnLst/>
              <a:rect l="l" t="t" r="r" b="b"/>
              <a:pathLst>
                <a:path w="10903852" h="4085105">
                  <a:moveTo>
                    <a:pt x="0" y="0"/>
                  </a:moveTo>
                  <a:lnTo>
                    <a:pt x="10903853" y="0"/>
                  </a:lnTo>
                  <a:lnTo>
                    <a:pt x="10903853" y="4085105"/>
                  </a:lnTo>
                  <a:lnTo>
                    <a:pt x="0" y="4085105"/>
                  </a:lnTo>
                  <a:lnTo>
                    <a:pt x="0" y="0"/>
                  </a:lnTo>
                  <a:close/>
                </a:path>
              </a:pathLst>
            </a:custGeom>
            <a:blipFill>
              <a:blip r:embed="rId4"/>
              <a:stretch>
                <a:fillRect/>
              </a:stretch>
            </a:blipFill>
          </p:spPr>
          <p:txBody>
            <a:bodyPr/>
            <a:lstStyle/>
            <a:p>
              <a:endParaRPr lang="uk-UA"/>
            </a:p>
          </p:txBody>
        </p:sp>
        <p:grpSp>
          <p:nvGrpSpPr>
            <p:cNvPr id="5" name="Group 5"/>
            <p:cNvGrpSpPr/>
            <p:nvPr/>
          </p:nvGrpSpPr>
          <p:grpSpPr>
            <a:xfrm>
              <a:off x="0" y="6728220"/>
              <a:ext cx="1200512" cy="837088"/>
              <a:chOff x="0" y="0"/>
              <a:chExt cx="876552" cy="611199"/>
            </a:xfrm>
          </p:grpSpPr>
          <p:sp>
            <p:nvSpPr>
              <p:cNvPr id="6" name="Freeform 6"/>
              <p:cNvSpPr/>
              <p:nvPr/>
            </p:nvSpPr>
            <p:spPr>
              <a:xfrm>
                <a:off x="0" y="0"/>
                <a:ext cx="876552" cy="611199"/>
              </a:xfrm>
              <a:custGeom>
                <a:avLst/>
                <a:gdLst/>
                <a:ahLst/>
                <a:cxnLst/>
                <a:rect l="l" t="t" r="r" b="b"/>
                <a:pathLst>
                  <a:path w="876552" h="611199">
                    <a:moveTo>
                      <a:pt x="876552" y="305599"/>
                    </a:moveTo>
                    <a:lnTo>
                      <a:pt x="470152" y="0"/>
                    </a:lnTo>
                    <a:lnTo>
                      <a:pt x="470152" y="203200"/>
                    </a:lnTo>
                    <a:lnTo>
                      <a:pt x="0" y="203200"/>
                    </a:lnTo>
                    <a:lnTo>
                      <a:pt x="0" y="407999"/>
                    </a:lnTo>
                    <a:lnTo>
                      <a:pt x="470152" y="407999"/>
                    </a:lnTo>
                    <a:lnTo>
                      <a:pt x="470152" y="611199"/>
                    </a:lnTo>
                    <a:lnTo>
                      <a:pt x="876552" y="305599"/>
                    </a:lnTo>
                    <a:close/>
                  </a:path>
                </a:pathLst>
              </a:custGeom>
              <a:solidFill>
                <a:srgbClr val="D3B094"/>
              </a:solidFill>
            </p:spPr>
            <p:txBody>
              <a:bodyPr/>
              <a:lstStyle/>
              <a:p>
                <a:endParaRPr lang="uk-UA"/>
              </a:p>
            </p:txBody>
          </p:sp>
          <p:sp>
            <p:nvSpPr>
              <p:cNvPr id="7" name="TextBox 7"/>
              <p:cNvSpPr txBox="1"/>
              <p:nvPr/>
            </p:nvSpPr>
            <p:spPr>
              <a:xfrm>
                <a:off x="0" y="165100"/>
                <a:ext cx="774952" cy="242899"/>
              </a:xfrm>
              <a:prstGeom prst="rect">
                <a:avLst/>
              </a:prstGeom>
            </p:spPr>
            <p:txBody>
              <a:bodyPr lIns="50800" tIns="50800" rIns="50800" bIns="50800" rtlCol="0" anchor="ctr"/>
              <a:lstStyle/>
              <a:p>
                <a:pPr algn="ctr">
                  <a:lnSpc>
                    <a:spcPts val="2659"/>
                  </a:lnSpc>
                  <a:spcBef>
                    <a:spcPct val="0"/>
                  </a:spcBef>
                </a:pPr>
                <a:endParaRPr/>
              </a:p>
            </p:txBody>
          </p:sp>
        </p:grpSp>
        <p:sp>
          <p:nvSpPr>
            <p:cNvPr id="8" name="TextBox 8"/>
            <p:cNvSpPr txBox="1"/>
            <p:nvPr/>
          </p:nvSpPr>
          <p:spPr>
            <a:xfrm>
              <a:off x="2045373" y="-19050"/>
              <a:ext cx="7508856" cy="25592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Zdefiniujmy animację tak, aby trwała 5 sekund, przebiegała równomiernie i zaczynała się od nowa po zakończeniu</a:t>
              </a:r>
            </a:p>
          </p:txBody>
        </p:sp>
      </p:grpSp>
      <p:sp>
        <p:nvSpPr>
          <p:cNvPr id="9" name="TextBox 9"/>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Przesuwanie</a:t>
            </a:r>
          </a:p>
        </p:txBody>
      </p:sp>
      <p:sp>
        <p:nvSpPr>
          <p:cNvPr id="10" name="TextBox 10"/>
          <p:cNvSpPr txBox="1"/>
          <p:nvPr/>
        </p:nvSpPr>
        <p:spPr>
          <a:xfrm>
            <a:off x="1522792" y="2203535"/>
            <a:ext cx="5631642" cy="1438443"/>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Napiszmy klatki kluczowe tak, aby blok „marquee” przesuwał się od prawej do lewej strony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2576979" y="1248711"/>
            <a:ext cx="4096556" cy="5778062"/>
          </a:xfrm>
          <a:custGeom>
            <a:avLst/>
            <a:gdLst/>
            <a:ahLst/>
            <a:cxnLst/>
            <a:rect l="l" t="t" r="r" b="b"/>
            <a:pathLst>
              <a:path w="4096556" h="5778062">
                <a:moveTo>
                  <a:pt x="0" y="0"/>
                </a:moveTo>
                <a:lnTo>
                  <a:pt x="4096556" y="0"/>
                </a:lnTo>
                <a:lnTo>
                  <a:pt x="4096556" y="5778062"/>
                </a:lnTo>
                <a:lnTo>
                  <a:pt x="0" y="5778062"/>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1028700" y="904875"/>
            <a:ext cx="7707430" cy="1133475"/>
          </a:xfrm>
          <a:prstGeom prst="rect">
            <a:avLst/>
          </a:prstGeom>
        </p:spPr>
        <p:txBody>
          <a:bodyPr lIns="0" tIns="0" rIns="0" bIns="0" rtlCol="0" anchor="t">
            <a:spAutoFit/>
          </a:bodyPr>
          <a:lstStyle/>
          <a:p>
            <a:pPr algn="l">
              <a:lnSpc>
                <a:spcPts val="7984"/>
              </a:lnSpc>
            </a:pPr>
            <a:r>
              <a:rPr lang="en-US" sz="6653" b="1">
                <a:solidFill>
                  <a:srgbClr val="191919"/>
                </a:solidFill>
                <a:latin typeface="Alegreya Sans Medium"/>
                <a:ea typeface="Alegreya Sans Medium"/>
                <a:cs typeface="Alegreya Sans Medium"/>
                <a:sym typeface="Alegreya Sans Medium"/>
              </a:rPr>
              <a:t>CSS</a:t>
            </a:r>
          </a:p>
        </p:txBody>
      </p:sp>
      <p:sp>
        <p:nvSpPr>
          <p:cNvPr id="4" name="TextBox 4"/>
          <p:cNvSpPr txBox="1"/>
          <p:nvPr/>
        </p:nvSpPr>
        <p:spPr>
          <a:xfrm>
            <a:off x="1028700" y="2183542"/>
            <a:ext cx="9466118" cy="582930"/>
          </a:xfrm>
          <a:prstGeom prst="rect">
            <a:avLst/>
          </a:prstGeom>
        </p:spPr>
        <p:txBody>
          <a:bodyPr lIns="0" tIns="0" rIns="0" bIns="0" rtlCol="0" anchor="t">
            <a:spAutoFit/>
          </a:bodyPr>
          <a:lstStyle/>
          <a:p>
            <a:pPr algn="l">
              <a:lnSpc>
                <a:spcPts val="4679"/>
              </a:lnSpc>
            </a:pPr>
            <a:r>
              <a:rPr lang="en-US" sz="3599" dirty="0" err="1">
                <a:solidFill>
                  <a:srgbClr val="191919"/>
                </a:solidFill>
                <a:latin typeface="Clear Sans"/>
                <a:ea typeface="Clear Sans"/>
                <a:cs typeface="Clear Sans"/>
                <a:sym typeface="Clear Sans"/>
              </a:rPr>
              <a:t>Czym</a:t>
            </a:r>
            <a:r>
              <a:rPr lang="en-US" sz="3599" dirty="0">
                <a:solidFill>
                  <a:srgbClr val="191919"/>
                </a:solidFill>
                <a:latin typeface="Clear Sans"/>
                <a:ea typeface="Clear Sans"/>
                <a:cs typeface="Clear Sans"/>
                <a:sym typeface="Clear Sans"/>
              </a:rPr>
              <a:t> jest CSS3?</a:t>
            </a:r>
          </a:p>
        </p:txBody>
      </p:sp>
      <p:sp>
        <p:nvSpPr>
          <p:cNvPr id="5" name="TextBox 5"/>
          <p:cNvSpPr txBox="1"/>
          <p:nvPr/>
        </p:nvSpPr>
        <p:spPr>
          <a:xfrm>
            <a:off x="1028700" y="2911664"/>
            <a:ext cx="9466118" cy="2613193"/>
          </a:xfrm>
          <a:prstGeom prst="rect">
            <a:avLst/>
          </a:prstGeom>
        </p:spPr>
        <p:txBody>
          <a:bodyPr lIns="0" tIns="0" rIns="0" bIns="0" rtlCol="0" anchor="t">
            <a:spAutoFit/>
          </a:bodyPr>
          <a:lstStyle/>
          <a:p>
            <a:pPr algn="l">
              <a:lnSpc>
                <a:spcPts val="3490"/>
              </a:lnSpc>
            </a:pPr>
            <a:r>
              <a:rPr lang="en-US" sz="2493" dirty="0">
                <a:solidFill>
                  <a:srgbClr val="191919"/>
                </a:solidFill>
                <a:latin typeface="Noto Sans JP Light"/>
                <a:ea typeface="Noto Sans JP Light"/>
                <a:cs typeface="Noto Sans JP Light"/>
                <a:sym typeface="Noto Sans JP Light"/>
              </a:rPr>
              <a:t>CSS3 to </a:t>
            </a:r>
            <a:r>
              <a:rPr lang="en-US" sz="2493" dirty="0" err="1">
                <a:solidFill>
                  <a:srgbClr val="191919"/>
                </a:solidFill>
                <a:latin typeface="Noto Sans JP Light"/>
                <a:ea typeface="Noto Sans JP Light"/>
                <a:cs typeface="Noto Sans JP Light"/>
                <a:sym typeface="Noto Sans JP Light"/>
              </a:rPr>
              <a:t>nowoczesna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wersja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języka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arkuszy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stylów</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który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pozwala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na</a:t>
            </a:r>
            <a:r>
              <a:rPr lang="en-US" sz="2493" dirty="0">
                <a:solidFill>
                  <a:srgbClr val="191919"/>
                </a:solidFill>
                <a:latin typeface="Noto Sans JP Light"/>
                <a:ea typeface="Noto Sans JP Light"/>
                <a:cs typeface="Noto Sans JP Light"/>
                <a:sym typeface="Noto Sans JP Light"/>
              </a:rPr>
              <a:t>:</a:t>
            </a:r>
          </a:p>
          <a:p>
            <a:pPr marL="538323"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Tworzenie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estetycznych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i</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dynamicznych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stron</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internetowych</a:t>
            </a:r>
            <a:endParaRPr lang="en-US" sz="2493" dirty="0">
              <a:solidFill>
                <a:srgbClr val="191919"/>
              </a:solidFill>
              <a:latin typeface="Noto Sans JP Light"/>
              <a:ea typeface="Noto Sans JP Light"/>
              <a:cs typeface="Noto Sans JP Light"/>
              <a:sym typeface="Noto Sans JP Light"/>
            </a:endParaRPr>
          </a:p>
          <a:p>
            <a:pPr marL="538323"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Animowanie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elementów</a:t>
            </a:r>
            <a:r>
              <a:rPr lang="en-US" sz="2493" dirty="0">
                <a:solidFill>
                  <a:srgbClr val="191919"/>
                </a:solidFill>
                <a:latin typeface="Noto Sans JP Light"/>
                <a:ea typeface="Noto Sans JP Light"/>
                <a:cs typeface="Noto Sans JP Light"/>
                <a:sym typeface="Noto Sans JP Light"/>
              </a:rPr>
              <a:t> bez </a:t>
            </a:r>
            <a:r>
              <a:rPr lang="en-US" sz="2493" dirty="0" err="1">
                <a:solidFill>
                  <a:srgbClr val="191919"/>
                </a:solidFill>
                <a:latin typeface="Noto Sans JP Light"/>
                <a:ea typeface="Noto Sans JP Light"/>
                <a:cs typeface="Noto Sans JP Light"/>
                <a:sym typeface="Noto Sans JP Light"/>
              </a:rPr>
              <a:t>potrzeby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używania</a:t>
            </a:r>
            <a:r>
              <a:rPr lang="en-US" sz="2493" dirty="0">
                <a:solidFill>
                  <a:srgbClr val="191919"/>
                </a:solidFill>
                <a:latin typeface="Noto Sans JP Light"/>
                <a:ea typeface="Noto Sans JP Light"/>
                <a:cs typeface="Noto Sans JP Light"/>
                <a:sym typeface="Noto Sans JP Light"/>
              </a:rPr>
              <a:t> JavaScript</a:t>
            </a:r>
          </a:p>
          <a:p>
            <a:pPr marL="538323"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Płynne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przejścia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między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stanami</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elementów</a:t>
            </a:r>
            <a:endParaRPr lang="en-US" sz="2493" dirty="0">
              <a:solidFill>
                <a:srgbClr val="191919"/>
              </a:solidFill>
              <a:latin typeface="Noto Sans JP Light"/>
              <a:ea typeface="Noto Sans JP Light"/>
              <a:cs typeface="Noto Sans JP Light"/>
              <a:sym typeface="Noto Sans JP Light"/>
            </a:endParaRPr>
          </a:p>
          <a:p>
            <a:pPr marL="538321"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Dodawanie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interaktywnych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efektów</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wizualnych</a:t>
            </a:r>
            <a:endParaRPr lang="en-US" sz="2493" dirty="0">
              <a:solidFill>
                <a:srgbClr val="191919"/>
              </a:solidFill>
              <a:latin typeface="Noto Sans JP Light"/>
              <a:ea typeface="Noto Sans JP Light"/>
              <a:cs typeface="Noto Sans JP Light"/>
              <a:sym typeface="Noto Sans JP Light"/>
            </a:endParaRPr>
          </a:p>
        </p:txBody>
      </p:sp>
      <p:sp>
        <p:nvSpPr>
          <p:cNvPr id="6" name="TextBox 6"/>
          <p:cNvSpPr txBox="1"/>
          <p:nvPr/>
        </p:nvSpPr>
        <p:spPr>
          <a:xfrm>
            <a:off x="1028700" y="6213931"/>
            <a:ext cx="9466118" cy="582930"/>
          </a:xfrm>
          <a:prstGeom prst="rect">
            <a:avLst/>
          </a:prstGeom>
        </p:spPr>
        <p:txBody>
          <a:bodyPr lIns="0" tIns="0" rIns="0" bIns="0" rtlCol="0" anchor="t">
            <a:spAutoFit/>
          </a:bodyPr>
          <a:lstStyle/>
          <a:p>
            <a:pPr algn="l">
              <a:lnSpc>
                <a:spcPts val="4679"/>
              </a:lnSpc>
            </a:pPr>
            <a:r>
              <a:rPr lang="en-US" sz="3599" dirty="0" err="1">
                <a:solidFill>
                  <a:srgbClr val="191919"/>
                </a:solidFill>
                <a:latin typeface="Clear Sans"/>
                <a:ea typeface="Clear Sans"/>
                <a:cs typeface="Clear Sans"/>
                <a:sym typeface="Clear Sans"/>
              </a:rPr>
              <a:t>Dlaczego</a:t>
            </a:r>
            <a:r>
              <a:rPr lang="en-US" sz="3599" dirty="0">
                <a:solidFill>
                  <a:srgbClr val="191919"/>
                </a:solidFill>
                <a:latin typeface="Clear Sans"/>
                <a:ea typeface="Clear Sans"/>
                <a:cs typeface="Clear Sans"/>
                <a:sym typeface="Clear Sans"/>
              </a:rPr>
              <a:t> </a:t>
            </a:r>
            <a:r>
              <a:rPr lang="en-US" sz="3599" dirty="0" err="1">
                <a:solidFill>
                  <a:srgbClr val="191919"/>
                </a:solidFill>
                <a:latin typeface="Clear Sans"/>
                <a:ea typeface="Clear Sans"/>
                <a:cs typeface="Clear Sans"/>
                <a:sym typeface="Clear Sans"/>
              </a:rPr>
              <a:t>warto</a:t>
            </a:r>
            <a:r>
              <a:rPr lang="en-US" sz="3599" dirty="0">
                <a:solidFill>
                  <a:srgbClr val="191919"/>
                </a:solidFill>
                <a:latin typeface="Clear Sans"/>
                <a:ea typeface="Clear Sans"/>
                <a:cs typeface="Clear Sans"/>
                <a:sym typeface="Clear Sans"/>
              </a:rPr>
              <a:t> </a:t>
            </a:r>
            <a:r>
              <a:rPr lang="en-US" sz="3599" dirty="0" err="1">
                <a:solidFill>
                  <a:srgbClr val="191919"/>
                </a:solidFill>
                <a:latin typeface="Clear Sans"/>
                <a:ea typeface="Clear Sans"/>
                <a:cs typeface="Clear Sans"/>
                <a:sym typeface="Clear Sans"/>
              </a:rPr>
              <a:t>używać</a:t>
            </a:r>
            <a:r>
              <a:rPr lang="en-US" sz="3599" dirty="0">
                <a:solidFill>
                  <a:srgbClr val="191919"/>
                </a:solidFill>
                <a:latin typeface="Clear Sans"/>
                <a:ea typeface="Clear Sans"/>
                <a:cs typeface="Clear Sans"/>
                <a:sym typeface="Clear Sans"/>
              </a:rPr>
              <a:t> CSS3?</a:t>
            </a:r>
          </a:p>
        </p:txBody>
      </p:sp>
      <p:sp>
        <p:nvSpPr>
          <p:cNvPr id="7" name="TextBox 7"/>
          <p:cNvSpPr txBox="1"/>
          <p:nvPr/>
        </p:nvSpPr>
        <p:spPr>
          <a:xfrm>
            <a:off x="977963" y="7016949"/>
            <a:ext cx="9466118" cy="2613193"/>
          </a:xfrm>
          <a:prstGeom prst="rect">
            <a:avLst/>
          </a:prstGeom>
        </p:spPr>
        <p:txBody>
          <a:bodyPr lIns="0" tIns="0" rIns="0" bIns="0" rtlCol="0" anchor="t">
            <a:spAutoFit/>
          </a:bodyPr>
          <a:lstStyle/>
          <a:p>
            <a:pPr marL="538323"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Poprawia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doświadczenie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użytkownika</a:t>
            </a:r>
            <a:r>
              <a:rPr lang="en-US" sz="2493" dirty="0">
                <a:solidFill>
                  <a:srgbClr val="191919"/>
                </a:solidFill>
                <a:latin typeface="Noto Sans JP Light"/>
                <a:ea typeface="Noto Sans JP Light"/>
                <a:cs typeface="Noto Sans JP Light"/>
                <a:sym typeface="Noto Sans JP Light"/>
              </a:rPr>
              <a:t> (UX)</a:t>
            </a:r>
          </a:p>
          <a:p>
            <a:pPr marL="538323"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Zmniejsza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potrzebę</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stosowania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ciężkich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skryptów</a:t>
            </a:r>
            <a:r>
              <a:rPr lang="en-US" sz="2493" dirty="0">
                <a:solidFill>
                  <a:srgbClr val="191919"/>
                </a:solidFill>
                <a:latin typeface="Noto Sans JP Light"/>
                <a:ea typeface="Noto Sans JP Light"/>
                <a:cs typeface="Noto Sans JP Light"/>
                <a:sym typeface="Noto Sans JP Light"/>
              </a:rPr>
              <a:t> JS</a:t>
            </a:r>
          </a:p>
          <a:p>
            <a:pPr marL="538321" lvl="1" indent="-269161" algn="l">
              <a:lnSpc>
                <a:spcPts val="3490"/>
              </a:lnSpc>
              <a:buFont typeface="Arial"/>
              <a:buChar char="•"/>
            </a:pPr>
            <a:r>
              <a:rPr lang="en-US" sz="2493" dirty="0" err="1">
                <a:solidFill>
                  <a:srgbClr val="191919"/>
                </a:solidFill>
                <a:latin typeface="Noto Sans JP Light"/>
                <a:ea typeface="Noto Sans JP Light"/>
                <a:cs typeface="Noto Sans JP Light"/>
                <a:sym typeface="Noto Sans JP Light"/>
              </a:rPr>
              <a:t>Ułatwia</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tworzenie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atrakcyjnych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stron</a:t>
            </a:r>
            <a:r>
              <a:rPr lang="en-US" sz="2493" dirty="0">
                <a:solidFill>
                  <a:srgbClr val="191919"/>
                </a:solidFill>
                <a:latin typeface="Noto Sans JP Light"/>
                <a:ea typeface="Noto Sans JP Light"/>
                <a:cs typeface="Noto Sans JP Light"/>
                <a:sym typeface="Noto Sans JP Light"/>
              </a:rPr>
              <a:t> bez </a:t>
            </a:r>
            <a:r>
              <a:rPr lang="en-US" sz="2493" dirty="0" err="1">
                <a:solidFill>
                  <a:srgbClr val="191919"/>
                </a:solidFill>
                <a:latin typeface="Noto Sans JP Light"/>
                <a:ea typeface="Noto Sans JP Light"/>
                <a:cs typeface="Noto Sans JP Light"/>
                <a:sym typeface="Noto Sans JP Light"/>
              </a:rPr>
              <a:t>dodatkowych</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bibliotek</a:t>
            </a:r>
            <a:endParaRPr lang="en-US" sz="2493" dirty="0">
              <a:solidFill>
                <a:srgbClr val="191919"/>
              </a:solidFill>
              <a:latin typeface="Noto Sans JP Light"/>
              <a:ea typeface="Noto Sans JP Light"/>
              <a:cs typeface="Noto Sans JP Light"/>
              <a:sym typeface="Noto Sans JP Light"/>
            </a:endParaRPr>
          </a:p>
          <a:p>
            <a:pPr marL="538321" lvl="1" indent="-269161" algn="l">
              <a:lnSpc>
                <a:spcPts val="3490"/>
              </a:lnSpc>
              <a:buFont typeface="Arial"/>
              <a:buChar char="•"/>
            </a:pPr>
            <a:r>
              <a:rPr lang="en-US" sz="2493" dirty="0">
                <a:solidFill>
                  <a:srgbClr val="191919"/>
                </a:solidFill>
                <a:latin typeface="Noto Sans JP Light"/>
                <a:ea typeface="Noto Sans JP Light"/>
                <a:cs typeface="Noto Sans JP Light"/>
                <a:sym typeface="Noto Sans JP Light"/>
              </a:rPr>
              <a:t>Jest </a:t>
            </a:r>
            <a:r>
              <a:rPr lang="en-US" sz="2493" dirty="0" err="1">
                <a:solidFill>
                  <a:srgbClr val="191919"/>
                </a:solidFill>
                <a:latin typeface="Noto Sans JP Light"/>
                <a:ea typeface="Noto Sans JP Light"/>
                <a:cs typeface="Noto Sans JP Light"/>
                <a:sym typeface="Noto Sans JP Light"/>
              </a:rPr>
              <a:t>wydajny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i</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wspierany</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przez</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wszystkie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nowoczesne</a:t>
            </a:r>
            <a:r>
              <a:rPr lang="en-US" sz="2493" dirty="0">
                <a:solidFill>
                  <a:srgbClr val="191919"/>
                </a:solidFill>
                <a:latin typeface="Noto Sans JP Light"/>
                <a:ea typeface="Noto Sans JP Light"/>
                <a:cs typeface="Noto Sans JP Light"/>
                <a:sym typeface="Noto Sans JP Light"/>
              </a:rPr>
              <a:t> </a:t>
            </a:r>
            <a:r>
              <a:rPr lang="en-US" sz="2493" dirty="0" err="1">
                <a:solidFill>
                  <a:srgbClr val="191919"/>
                </a:solidFill>
                <a:latin typeface="Noto Sans JP Light"/>
                <a:ea typeface="Noto Sans JP Light"/>
                <a:cs typeface="Noto Sans JP Light"/>
                <a:sym typeface="Noto Sans JP Light"/>
              </a:rPr>
              <a:t>przeglądarki</a:t>
            </a:r>
            <a:endParaRPr lang="en-US" sz="2493" dirty="0">
              <a:solidFill>
                <a:srgbClr val="191919"/>
              </a:solidFill>
              <a:latin typeface="Noto Sans JP Light"/>
              <a:ea typeface="Noto Sans JP Light"/>
              <a:cs typeface="Noto Sans JP Light"/>
              <a:sym typeface="Noto Sans JP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104532" y="5143500"/>
            <a:ext cx="5556027" cy="3952459"/>
          </a:xfrm>
          <a:custGeom>
            <a:avLst/>
            <a:gdLst/>
            <a:ahLst/>
            <a:cxnLst/>
            <a:rect l="l" t="t" r="r" b="b"/>
            <a:pathLst>
              <a:path w="5556027" h="3952459">
                <a:moveTo>
                  <a:pt x="0" y="0"/>
                </a:moveTo>
                <a:lnTo>
                  <a:pt x="5556028" y="0"/>
                </a:lnTo>
                <a:lnTo>
                  <a:pt x="5556028" y="3952459"/>
                </a:lnTo>
                <a:lnTo>
                  <a:pt x="0" y="3952459"/>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610658" y="247930"/>
            <a:ext cx="6543776" cy="19050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Powiększenie i zmiana koloru tekstu</a:t>
            </a:r>
          </a:p>
        </p:txBody>
      </p:sp>
      <p:sp>
        <p:nvSpPr>
          <p:cNvPr id="4" name="TextBox 4"/>
          <p:cNvSpPr txBox="1"/>
          <p:nvPr/>
        </p:nvSpPr>
        <p:spPr>
          <a:xfrm>
            <a:off x="636297" y="2768924"/>
            <a:ext cx="7404632" cy="1924218"/>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Napiszmy klatki kluczowe tak, aby na początku i na końcu animacji tekst miał normalną wielkość i był biały, a w środku był powiększony o 40% i był żółty</a:t>
            </a:r>
          </a:p>
        </p:txBody>
      </p:sp>
      <p:grpSp>
        <p:nvGrpSpPr>
          <p:cNvPr id="5" name="Group 5"/>
          <p:cNvGrpSpPr/>
          <p:nvPr/>
        </p:nvGrpSpPr>
        <p:grpSpPr>
          <a:xfrm>
            <a:off x="9144000" y="3030862"/>
            <a:ext cx="8996251" cy="4990210"/>
            <a:chOff x="0" y="0"/>
            <a:chExt cx="11995001" cy="6653613"/>
          </a:xfrm>
        </p:grpSpPr>
        <p:sp>
          <p:nvSpPr>
            <p:cNvPr id="6" name="Freeform 6"/>
            <p:cNvSpPr/>
            <p:nvPr/>
          </p:nvSpPr>
          <p:spPr>
            <a:xfrm>
              <a:off x="422211" y="4250034"/>
              <a:ext cx="11572790" cy="2403579"/>
            </a:xfrm>
            <a:custGeom>
              <a:avLst/>
              <a:gdLst/>
              <a:ahLst/>
              <a:cxnLst/>
              <a:rect l="l" t="t" r="r" b="b"/>
              <a:pathLst>
                <a:path w="11572790" h="2403579">
                  <a:moveTo>
                    <a:pt x="0" y="0"/>
                  </a:moveTo>
                  <a:lnTo>
                    <a:pt x="11572790" y="0"/>
                  </a:lnTo>
                  <a:lnTo>
                    <a:pt x="11572790" y="2403579"/>
                  </a:lnTo>
                  <a:lnTo>
                    <a:pt x="0" y="2403579"/>
                  </a:lnTo>
                  <a:lnTo>
                    <a:pt x="0" y="0"/>
                  </a:lnTo>
                  <a:close/>
                </a:path>
              </a:pathLst>
            </a:custGeom>
            <a:blipFill>
              <a:blip r:embed="rId4"/>
              <a:stretch>
                <a:fillRect/>
              </a:stretch>
            </a:blipFill>
          </p:spPr>
          <p:txBody>
            <a:bodyPr/>
            <a:lstStyle/>
            <a:p>
              <a:endParaRPr lang="uk-UA"/>
            </a:p>
          </p:txBody>
        </p:sp>
        <p:sp>
          <p:nvSpPr>
            <p:cNvPr id="7" name="TextBox 7"/>
            <p:cNvSpPr txBox="1"/>
            <p:nvPr/>
          </p:nvSpPr>
          <p:spPr>
            <a:xfrm>
              <a:off x="1530745" y="-19050"/>
              <a:ext cx="9355721"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Zdefiniujmy animację tak, aby trwała 5 sekund, zaczynała się i kończyła płynnie</a:t>
              </a:r>
            </a:p>
            <a:p>
              <a:pPr algn="l">
                <a:lnSpc>
                  <a:spcPts val="3882"/>
                </a:lnSpc>
              </a:pPr>
              <a:r>
                <a:rPr lang="en-US" sz="2986">
                  <a:solidFill>
                    <a:srgbClr val="191919"/>
                  </a:solidFill>
                  <a:latin typeface="Clear Sans"/>
                  <a:ea typeface="Clear Sans"/>
                  <a:cs typeface="Clear Sans"/>
                  <a:sym typeface="Clear Sans"/>
                </a:rPr>
                <a:t> i zaczynała się od nowa po zakończeniu</a:t>
              </a:r>
            </a:p>
          </p:txBody>
        </p:sp>
        <p:grpSp>
          <p:nvGrpSpPr>
            <p:cNvPr id="8" name="Group 8"/>
            <p:cNvGrpSpPr/>
            <p:nvPr/>
          </p:nvGrpSpPr>
          <p:grpSpPr>
            <a:xfrm>
              <a:off x="0" y="5277574"/>
              <a:ext cx="1200512" cy="837088"/>
              <a:chOff x="0" y="0"/>
              <a:chExt cx="876552" cy="611199"/>
            </a:xfrm>
          </p:grpSpPr>
          <p:sp>
            <p:nvSpPr>
              <p:cNvPr id="9" name="Freeform 9"/>
              <p:cNvSpPr/>
              <p:nvPr/>
            </p:nvSpPr>
            <p:spPr>
              <a:xfrm>
                <a:off x="0" y="0"/>
                <a:ext cx="876552" cy="611199"/>
              </a:xfrm>
              <a:custGeom>
                <a:avLst/>
                <a:gdLst/>
                <a:ahLst/>
                <a:cxnLst/>
                <a:rect l="l" t="t" r="r" b="b"/>
                <a:pathLst>
                  <a:path w="876552" h="611199">
                    <a:moveTo>
                      <a:pt x="876552" y="305599"/>
                    </a:moveTo>
                    <a:lnTo>
                      <a:pt x="470152" y="0"/>
                    </a:lnTo>
                    <a:lnTo>
                      <a:pt x="470152" y="203200"/>
                    </a:lnTo>
                    <a:lnTo>
                      <a:pt x="0" y="203200"/>
                    </a:lnTo>
                    <a:lnTo>
                      <a:pt x="0" y="407999"/>
                    </a:lnTo>
                    <a:lnTo>
                      <a:pt x="470152" y="407999"/>
                    </a:lnTo>
                    <a:lnTo>
                      <a:pt x="470152" y="611199"/>
                    </a:lnTo>
                    <a:lnTo>
                      <a:pt x="876552" y="305599"/>
                    </a:lnTo>
                    <a:close/>
                  </a:path>
                </a:pathLst>
              </a:custGeom>
              <a:solidFill>
                <a:srgbClr val="D3B094"/>
              </a:solidFill>
            </p:spPr>
            <p:txBody>
              <a:bodyPr/>
              <a:lstStyle/>
              <a:p>
                <a:endParaRPr lang="uk-UA"/>
              </a:p>
            </p:txBody>
          </p:sp>
          <p:sp>
            <p:nvSpPr>
              <p:cNvPr id="10" name="TextBox 10"/>
              <p:cNvSpPr txBox="1"/>
              <p:nvPr/>
            </p:nvSpPr>
            <p:spPr>
              <a:xfrm>
                <a:off x="0" y="165100"/>
                <a:ext cx="774952" cy="242899"/>
              </a:xfrm>
              <a:prstGeom prst="rect">
                <a:avLst/>
              </a:prstGeom>
            </p:spPr>
            <p:txBody>
              <a:bodyPr lIns="50800" tIns="50800" rIns="50800" bIns="50800" rtlCol="0" anchor="ctr"/>
              <a:lstStyle/>
              <a:p>
                <a:pPr algn="ctr">
                  <a:lnSpc>
                    <a:spcPts val="2659"/>
                  </a:lnSpc>
                  <a:spcBef>
                    <a:spcPct val="0"/>
                  </a:spcBef>
                </a:pPr>
                <a:endParaRPr/>
              </a:p>
            </p:txBody>
          </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2825272" y="8266"/>
            <a:ext cx="5462728" cy="10278734"/>
          </a:xfrm>
          <a:custGeom>
            <a:avLst/>
            <a:gdLst/>
            <a:ahLst/>
            <a:cxnLst/>
            <a:rect l="l" t="t" r="r" b="b"/>
            <a:pathLst>
              <a:path w="5462728" h="10278734">
                <a:moveTo>
                  <a:pt x="0" y="0"/>
                </a:moveTo>
                <a:lnTo>
                  <a:pt x="5462728" y="0"/>
                </a:lnTo>
                <a:lnTo>
                  <a:pt x="5462728" y="10278734"/>
                </a:lnTo>
                <a:lnTo>
                  <a:pt x="0" y="10278734"/>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1925092" y="2794958"/>
            <a:ext cx="8764160" cy="1905000"/>
          </a:xfrm>
          <a:prstGeom prst="rect">
            <a:avLst/>
          </a:prstGeom>
        </p:spPr>
        <p:txBody>
          <a:bodyPr lIns="0" tIns="0" rIns="0" bIns="0" rtlCol="0" anchor="t">
            <a:spAutoFit/>
          </a:bodyPr>
          <a:lstStyle/>
          <a:p>
            <a:pPr algn="ctr">
              <a:lnSpc>
                <a:spcPts val="7073"/>
              </a:lnSpc>
              <a:spcBef>
                <a:spcPct val="0"/>
              </a:spcBef>
            </a:pPr>
            <a:r>
              <a:rPr lang="en-US" sz="5894" b="1">
                <a:solidFill>
                  <a:srgbClr val="000000"/>
                </a:solidFill>
                <a:latin typeface="Alegreya Sans Medium"/>
                <a:ea typeface="Alegreya Sans Medium"/>
                <a:cs typeface="Alegreya Sans Medium"/>
                <a:sym typeface="Alegreya Sans Medium"/>
              </a:rPr>
              <a:t>Ostateczny styl z animacjami wygląda następująco:</a:t>
            </a:r>
          </a:p>
        </p:txBody>
      </p:sp>
      <p:sp>
        <p:nvSpPr>
          <p:cNvPr id="4" name="TextBox 4"/>
          <p:cNvSpPr txBox="1"/>
          <p:nvPr/>
        </p:nvSpPr>
        <p:spPr>
          <a:xfrm>
            <a:off x="497716" y="7142645"/>
            <a:ext cx="11618913" cy="1009650"/>
          </a:xfrm>
          <a:prstGeom prst="rect">
            <a:avLst/>
          </a:prstGeom>
        </p:spPr>
        <p:txBody>
          <a:bodyPr lIns="0" tIns="0" rIns="0" bIns="0" rtlCol="0" anchor="t">
            <a:spAutoFit/>
          </a:bodyPr>
          <a:lstStyle/>
          <a:p>
            <a:pPr algn="ctr">
              <a:lnSpc>
                <a:spcPts val="7073"/>
              </a:lnSpc>
              <a:spcBef>
                <a:spcPct val="0"/>
              </a:spcBef>
            </a:pPr>
            <a:r>
              <a:rPr lang="en-US" sz="5894">
                <a:solidFill>
                  <a:srgbClr val="000000"/>
                </a:solidFill>
                <a:latin typeface="Alegreya Sans"/>
                <a:ea typeface="Alegreya Sans"/>
                <a:cs typeface="Alegreya Sans"/>
                <a:sym typeface="Alegreya Sans"/>
              </a:rPr>
              <a:t>Sprawdźmy, co mamy w przegládarce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2460" end="514.6660000000001"/>
                </p14:media>
              </p:ext>
            </p:extLst>
          </p:nvPr>
        </p:nvPicPr>
        <p:blipFill>
          <a:blip r:embed="rId5"/>
          <a:srcRect l="1851" r="1851"/>
          <a:stretch>
            <a:fillRect/>
          </a:stretch>
        </p:blipFill>
        <p:spPr>
          <a:xfrm>
            <a:off x="0" y="0"/>
            <a:ext cx="18288000"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2960404" y="2574269"/>
            <a:ext cx="12068394" cy="4637245"/>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Następny przykład pokazuje, jak animacje mogą ulepszyć UI/UX, zachęcając do określonego działania</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5710" end="618.867"/>
                </p14:media>
              </p:ext>
            </p:extLst>
          </p:nvPr>
        </p:nvPicPr>
        <p:blipFill>
          <a:blip r:embed="rId5"/>
          <a:srcRect/>
          <a:stretch>
            <a:fillRect/>
          </a:stretch>
        </p:blipFill>
        <p:spPr>
          <a:xfrm>
            <a:off x="-351692"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610658" y="5038809"/>
            <a:ext cx="10584487" cy="4219491"/>
          </a:xfrm>
          <a:custGeom>
            <a:avLst/>
            <a:gdLst/>
            <a:ahLst/>
            <a:cxnLst/>
            <a:rect l="l" t="t" r="r" b="b"/>
            <a:pathLst>
              <a:path w="10584487" h="4219491">
                <a:moveTo>
                  <a:pt x="0" y="0"/>
                </a:moveTo>
                <a:lnTo>
                  <a:pt x="10584487" y="0"/>
                </a:lnTo>
                <a:lnTo>
                  <a:pt x="10584487" y="4219491"/>
                </a:lnTo>
                <a:lnTo>
                  <a:pt x="0" y="4219491"/>
                </a:lnTo>
                <a:lnTo>
                  <a:pt x="0" y="0"/>
                </a:lnTo>
                <a:close/>
              </a:path>
            </a:pathLst>
          </a:custGeom>
          <a:blipFill>
            <a:blip r:embed="rId3"/>
            <a:stretch>
              <a:fillRect/>
            </a:stretch>
          </a:blipFill>
        </p:spPr>
        <p:txBody>
          <a:bodyPr/>
          <a:lstStyle/>
          <a:p>
            <a:endParaRPr lang="uk-UA"/>
          </a:p>
        </p:txBody>
      </p:sp>
      <p:sp>
        <p:nvSpPr>
          <p:cNvPr id="3" name="Freeform 3"/>
          <p:cNvSpPr/>
          <p:nvPr/>
        </p:nvSpPr>
        <p:spPr>
          <a:xfrm>
            <a:off x="11965914" y="696315"/>
            <a:ext cx="5293386" cy="6601638"/>
          </a:xfrm>
          <a:custGeom>
            <a:avLst/>
            <a:gdLst/>
            <a:ahLst/>
            <a:cxnLst/>
            <a:rect l="l" t="t" r="r" b="b"/>
            <a:pathLst>
              <a:path w="5293386" h="6601638">
                <a:moveTo>
                  <a:pt x="0" y="0"/>
                </a:moveTo>
                <a:lnTo>
                  <a:pt x="5293386" y="0"/>
                </a:lnTo>
                <a:lnTo>
                  <a:pt x="5293386" y="6601638"/>
                </a:lnTo>
                <a:lnTo>
                  <a:pt x="0" y="6601638"/>
                </a:lnTo>
                <a:lnTo>
                  <a:pt x="0" y="0"/>
                </a:lnTo>
                <a:close/>
              </a:path>
            </a:pathLst>
          </a:custGeom>
          <a:blipFill>
            <a:blip r:embed="rId4"/>
            <a:stretch>
              <a:fillRect/>
            </a:stretch>
          </a:blipFill>
        </p:spPr>
        <p:txBody>
          <a:bodyPr/>
          <a:lstStyle/>
          <a:p>
            <a:endParaRPr lang="uk-UA"/>
          </a:p>
        </p:txBody>
      </p:sp>
      <p:grpSp>
        <p:nvGrpSpPr>
          <p:cNvPr id="4" name="Group 4"/>
          <p:cNvGrpSpPr/>
          <p:nvPr/>
        </p:nvGrpSpPr>
        <p:grpSpPr>
          <a:xfrm>
            <a:off x="610658" y="546916"/>
            <a:ext cx="6139585" cy="3095061"/>
            <a:chOff x="0" y="0"/>
            <a:chExt cx="8186113" cy="4126748"/>
          </a:xfrm>
        </p:grpSpPr>
        <p:sp>
          <p:nvSpPr>
            <p:cNvPr id="5" name="TextBox 5"/>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HTML i CSS</a:t>
              </a:r>
            </a:p>
          </p:txBody>
        </p:sp>
        <p:sp>
          <p:nvSpPr>
            <p:cNvPr id="6" name="TextBox 6"/>
            <p:cNvSpPr txBox="1"/>
            <p:nvPr/>
          </p:nvSpPr>
          <p:spPr>
            <a:xfrm>
              <a:off x="0" y="2215174"/>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Zacznijmy od budowy strony z przyciskiem i początkowymi stylami obiektów</a:t>
              </a: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TextBox 2"/>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Pulsacja</a:t>
            </a:r>
          </a:p>
        </p:txBody>
      </p:sp>
      <p:grpSp>
        <p:nvGrpSpPr>
          <p:cNvPr id="3" name="Group 3"/>
          <p:cNvGrpSpPr/>
          <p:nvPr/>
        </p:nvGrpSpPr>
        <p:grpSpPr>
          <a:xfrm>
            <a:off x="610658" y="2222585"/>
            <a:ext cx="6000686" cy="6782847"/>
            <a:chOff x="0" y="0"/>
            <a:chExt cx="8000915" cy="9043797"/>
          </a:xfrm>
        </p:grpSpPr>
        <p:sp>
          <p:nvSpPr>
            <p:cNvPr id="4" name="Freeform 4"/>
            <p:cNvSpPr/>
            <p:nvPr/>
          </p:nvSpPr>
          <p:spPr>
            <a:xfrm>
              <a:off x="557389" y="2366066"/>
              <a:ext cx="7443526" cy="6677731"/>
            </a:xfrm>
            <a:custGeom>
              <a:avLst/>
              <a:gdLst/>
              <a:ahLst/>
              <a:cxnLst/>
              <a:rect l="l" t="t" r="r" b="b"/>
              <a:pathLst>
                <a:path w="7443526" h="6677731">
                  <a:moveTo>
                    <a:pt x="0" y="0"/>
                  </a:moveTo>
                  <a:lnTo>
                    <a:pt x="7443526" y="0"/>
                  </a:lnTo>
                  <a:lnTo>
                    <a:pt x="7443526" y="6677731"/>
                  </a:lnTo>
                  <a:lnTo>
                    <a:pt x="0" y="6677731"/>
                  </a:lnTo>
                  <a:lnTo>
                    <a:pt x="0" y="0"/>
                  </a:lnTo>
                  <a:close/>
                </a:path>
              </a:pathLst>
            </a:custGeom>
            <a:blipFill>
              <a:blip r:embed="rId3"/>
              <a:stretch>
                <a:fillRect/>
              </a:stretch>
            </a:blipFill>
          </p:spPr>
          <p:txBody>
            <a:bodyPr/>
            <a:lstStyle/>
            <a:p>
              <a:endParaRPr lang="uk-UA"/>
            </a:p>
          </p:txBody>
        </p:sp>
        <p:sp>
          <p:nvSpPr>
            <p:cNvPr id="5" name="TextBox 5"/>
            <p:cNvSpPr txBox="1"/>
            <p:nvPr/>
          </p:nvSpPr>
          <p:spPr>
            <a:xfrm>
              <a:off x="0" y="-19050"/>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Tworzymy animację ciągłego pulsowania przycisku </a:t>
              </a:r>
            </a:p>
            <a:p>
              <a:pPr algn="l">
                <a:lnSpc>
                  <a:spcPts val="3882"/>
                </a:lnSpc>
              </a:pPr>
              <a:r>
                <a:rPr lang="en-US" sz="2986">
                  <a:solidFill>
                    <a:srgbClr val="191919"/>
                  </a:solidFill>
                  <a:latin typeface="Clear Sans"/>
                  <a:ea typeface="Clear Sans"/>
                  <a:cs typeface="Clear Sans"/>
                  <a:sym typeface="Clear Sans"/>
                </a:rPr>
                <a:t>(zwiększenie - zmniejszenie)</a:t>
              </a:r>
            </a:p>
          </p:txBody>
        </p:sp>
      </p:grpSp>
      <p:grpSp>
        <p:nvGrpSpPr>
          <p:cNvPr id="6" name="Group 6"/>
          <p:cNvGrpSpPr/>
          <p:nvPr/>
        </p:nvGrpSpPr>
        <p:grpSpPr>
          <a:xfrm>
            <a:off x="10260134" y="546916"/>
            <a:ext cx="6547574" cy="9277285"/>
            <a:chOff x="0" y="0"/>
            <a:chExt cx="8730099" cy="12369713"/>
          </a:xfrm>
        </p:grpSpPr>
        <p:sp>
          <p:nvSpPr>
            <p:cNvPr id="7" name="Freeform 7"/>
            <p:cNvSpPr/>
            <p:nvPr/>
          </p:nvSpPr>
          <p:spPr>
            <a:xfrm>
              <a:off x="487270" y="5636135"/>
              <a:ext cx="8242828" cy="6733578"/>
            </a:xfrm>
            <a:custGeom>
              <a:avLst/>
              <a:gdLst/>
              <a:ahLst/>
              <a:cxnLst/>
              <a:rect l="l" t="t" r="r" b="b"/>
              <a:pathLst>
                <a:path w="8242828" h="6733578">
                  <a:moveTo>
                    <a:pt x="0" y="0"/>
                  </a:moveTo>
                  <a:lnTo>
                    <a:pt x="8242829" y="0"/>
                  </a:lnTo>
                  <a:lnTo>
                    <a:pt x="8242829" y="6733578"/>
                  </a:lnTo>
                  <a:lnTo>
                    <a:pt x="0" y="6733578"/>
                  </a:lnTo>
                  <a:lnTo>
                    <a:pt x="0" y="0"/>
                  </a:lnTo>
                  <a:close/>
                </a:path>
              </a:pathLst>
            </a:custGeom>
            <a:blipFill>
              <a:blip r:embed="rId4"/>
              <a:stretch>
                <a:fillRect/>
              </a:stretch>
            </a:blipFill>
          </p:spPr>
          <p:txBody>
            <a:bodyPr/>
            <a:lstStyle/>
            <a:p>
              <a:endParaRPr lang="uk-UA"/>
            </a:p>
          </p:txBody>
        </p:sp>
        <p:sp>
          <p:nvSpPr>
            <p:cNvPr id="8" name="TextBox 8"/>
            <p:cNvSpPr txBox="1"/>
            <p:nvPr/>
          </p:nvSpPr>
          <p:spPr>
            <a:xfrm>
              <a:off x="854256" y="-19050"/>
              <a:ext cx="7508856" cy="51500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Skoro potrzebujemy ciągłego pulsowania (aż nie jest najechana myszka na przycisk), użyjemy argumentu nieskończonych powtórzeń.</a:t>
              </a:r>
            </a:p>
            <a:p>
              <a:pPr algn="l">
                <a:lnSpc>
                  <a:spcPts val="3882"/>
                </a:lnSpc>
              </a:pPr>
              <a:endParaRPr lang="en-US" sz="2986">
                <a:solidFill>
                  <a:srgbClr val="191919"/>
                </a:solidFill>
                <a:latin typeface="Clear Sans"/>
                <a:ea typeface="Clear Sans"/>
                <a:cs typeface="Clear Sans"/>
                <a:sym typeface="Clear Sans"/>
              </a:endParaRPr>
            </a:p>
            <a:p>
              <a:pPr algn="l">
                <a:lnSpc>
                  <a:spcPts val="3882"/>
                </a:lnSpc>
              </a:pPr>
              <a:r>
                <a:rPr lang="en-US" sz="2986">
                  <a:solidFill>
                    <a:srgbClr val="191919"/>
                  </a:solidFill>
                  <a:latin typeface="Clear Sans"/>
                  <a:ea typeface="Clear Sans"/>
                  <a:cs typeface="Clear Sans"/>
                  <a:sym typeface="Clear Sans"/>
                </a:rPr>
                <a:t>Zanim sami wybieramy czas, np. będzie on pulsował co sekundę.</a:t>
              </a:r>
            </a:p>
          </p:txBody>
        </p:sp>
        <p:grpSp>
          <p:nvGrpSpPr>
            <p:cNvPr id="9" name="Group 9"/>
            <p:cNvGrpSpPr/>
            <p:nvPr/>
          </p:nvGrpSpPr>
          <p:grpSpPr>
            <a:xfrm>
              <a:off x="0" y="11069634"/>
              <a:ext cx="1200512" cy="837088"/>
              <a:chOff x="0" y="0"/>
              <a:chExt cx="876552" cy="611199"/>
            </a:xfrm>
          </p:grpSpPr>
          <p:sp>
            <p:nvSpPr>
              <p:cNvPr id="10" name="Freeform 10"/>
              <p:cNvSpPr/>
              <p:nvPr/>
            </p:nvSpPr>
            <p:spPr>
              <a:xfrm>
                <a:off x="0" y="0"/>
                <a:ext cx="876552" cy="611199"/>
              </a:xfrm>
              <a:custGeom>
                <a:avLst/>
                <a:gdLst/>
                <a:ahLst/>
                <a:cxnLst/>
                <a:rect l="l" t="t" r="r" b="b"/>
                <a:pathLst>
                  <a:path w="876552" h="611199">
                    <a:moveTo>
                      <a:pt x="876552" y="305599"/>
                    </a:moveTo>
                    <a:lnTo>
                      <a:pt x="470152" y="0"/>
                    </a:lnTo>
                    <a:lnTo>
                      <a:pt x="470152" y="203200"/>
                    </a:lnTo>
                    <a:lnTo>
                      <a:pt x="0" y="203200"/>
                    </a:lnTo>
                    <a:lnTo>
                      <a:pt x="0" y="407999"/>
                    </a:lnTo>
                    <a:lnTo>
                      <a:pt x="470152" y="407999"/>
                    </a:lnTo>
                    <a:lnTo>
                      <a:pt x="470152" y="611199"/>
                    </a:lnTo>
                    <a:lnTo>
                      <a:pt x="876552" y="305599"/>
                    </a:lnTo>
                    <a:close/>
                  </a:path>
                </a:pathLst>
              </a:custGeom>
              <a:solidFill>
                <a:srgbClr val="A5593C"/>
              </a:solidFill>
            </p:spPr>
            <p:txBody>
              <a:bodyPr/>
              <a:lstStyle/>
              <a:p>
                <a:endParaRPr lang="uk-UA"/>
              </a:p>
            </p:txBody>
          </p:sp>
          <p:sp>
            <p:nvSpPr>
              <p:cNvPr id="11" name="TextBox 11"/>
              <p:cNvSpPr txBox="1"/>
              <p:nvPr/>
            </p:nvSpPr>
            <p:spPr>
              <a:xfrm>
                <a:off x="0" y="165100"/>
                <a:ext cx="774952" cy="242899"/>
              </a:xfrm>
              <a:prstGeom prst="rect">
                <a:avLst/>
              </a:prstGeom>
            </p:spPr>
            <p:txBody>
              <a:bodyPr lIns="50800" tIns="50800" rIns="50800" bIns="50800" rtlCol="0" anchor="ctr"/>
              <a:lstStyle/>
              <a:p>
                <a:pPr algn="ctr">
                  <a:lnSpc>
                    <a:spcPts val="2659"/>
                  </a:lnSpc>
                  <a:spcBef>
                    <a:spcPct val="0"/>
                  </a:spcBef>
                </a:pPr>
                <a:endParaRPr/>
              </a:p>
            </p:txBody>
          </p:sp>
        </p:gr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TextBox 2"/>
          <p:cNvSpPr txBox="1"/>
          <p:nvPr/>
        </p:nvSpPr>
        <p:spPr>
          <a:xfrm>
            <a:off x="610658" y="432616"/>
            <a:ext cx="6523753"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Efekt przy najechaniu</a:t>
            </a:r>
          </a:p>
        </p:txBody>
      </p:sp>
      <p:grpSp>
        <p:nvGrpSpPr>
          <p:cNvPr id="3" name="Group 3"/>
          <p:cNvGrpSpPr/>
          <p:nvPr/>
        </p:nvGrpSpPr>
        <p:grpSpPr>
          <a:xfrm>
            <a:off x="358130" y="2222585"/>
            <a:ext cx="8505468" cy="6267346"/>
            <a:chOff x="0" y="0"/>
            <a:chExt cx="11340623" cy="8356461"/>
          </a:xfrm>
        </p:grpSpPr>
        <p:sp>
          <p:nvSpPr>
            <p:cNvPr id="4" name="Freeform 4"/>
            <p:cNvSpPr/>
            <p:nvPr/>
          </p:nvSpPr>
          <p:spPr>
            <a:xfrm>
              <a:off x="0" y="5177854"/>
              <a:ext cx="11340623" cy="3178607"/>
            </a:xfrm>
            <a:custGeom>
              <a:avLst/>
              <a:gdLst/>
              <a:ahLst/>
              <a:cxnLst/>
              <a:rect l="l" t="t" r="r" b="b"/>
              <a:pathLst>
                <a:path w="11340623" h="3178607">
                  <a:moveTo>
                    <a:pt x="0" y="0"/>
                  </a:moveTo>
                  <a:lnTo>
                    <a:pt x="11340623" y="0"/>
                  </a:lnTo>
                  <a:lnTo>
                    <a:pt x="11340623" y="3178607"/>
                  </a:lnTo>
                  <a:lnTo>
                    <a:pt x="0" y="3178607"/>
                  </a:lnTo>
                  <a:lnTo>
                    <a:pt x="0" y="0"/>
                  </a:lnTo>
                  <a:close/>
                </a:path>
              </a:pathLst>
            </a:custGeom>
            <a:blipFill>
              <a:blip r:embed="rId3"/>
              <a:stretch>
                <a:fillRect/>
              </a:stretch>
            </a:blipFill>
          </p:spPr>
          <p:txBody>
            <a:bodyPr/>
            <a:lstStyle/>
            <a:p>
              <a:endParaRPr lang="uk-UA"/>
            </a:p>
          </p:txBody>
        </p:sp>
        <p:sp>
          <p:nvSpPr>
            <p:cNvPr id="5" name="TextBox 5"/>
            <p:cNvSpPr txBox="1"/>
            <p:nvPr/>
          </p:nvSpPr>
          <p:spPr>
            <a:xfrm>
              <a:off x="336705" y="-19050"/>
              <a:ext cx="7978703" cy="32069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Oprócz powiększenia przycisku, dodania cienia i pojaśnienia koloru przycisku musimy wziąć pod uwagę, że musimy wyłączyć animację pulsacji</a:t>
              </a:r>
            </a:p>
          </p:txBody>
        </p:sp>
      </p:grpSp>
      <p:grpSp>
        <p:nvGrpSpPr>
          <p:cNvPr id="6" name="Group 6"/>
          <p:cNvGrpSpPr/>
          <p:nvPr/>
        </p:nvGrpSpPr>
        <p:grpSpPr>
          <a:xfrm>
            <a:off x="8312748" y="2222585"/>
            <a:ext cx="9804510" cy="7874329"/>
            <a:chOff x="0" y="0"/>
            <a:chExt cx="13072680" cy="10499105"/>
          </a:xfrm>
        </p:grpSpPr>
        <p:sp>
          <p:nvSpPr>
            <p:cNvPr id="7" name="Freeform 7"/>
            <p:cNvSpPr/>
            <p:nvPr/>
          </p:nvSpPr>
          <p:spPr>
            <a:xfrm>
              <a:off x="2159356" y="3035211"/>
              <a:ext cx="8753969" cy="7463894"/>
            </a:xfrm>
            <a:custGeom>
              <a:avLst/>
              <a:gdLst/>
              <a:ahLst/>
              <a:cxnLst/>
              <a:rect l="l" t="t" r="r" b="b"/>
              <a:pathLst>
                <a:path w="8753969" h="7463894">
                  <a:moveTo>
                    <a:pt x="0" y="0"/>
                  </a:moveTo>
                  <a:lnTo>
                    <a:pt x="8753968" y="0"/>
                  </a:lnTo>
                  <a:lnTo>
                    <a:pt x="8753968" y="7463894"/>
                  </a:lnTo>
                  <a:lnTo>
                    <a:pt x="0" y="7463894"/>
                  </a:lnTo>
                  <a:lnTo>
                    <a:pt x="0" y="0"/>
                  </a:lnTo>
                  <a:close/>
                </a:path>
              </a:pathLst>
            </a:custGeom>
            <a:blipFill>
              <a:blip r:embed="rId4"/>
              <a:stretch>
                <a:fillRect t="-439" b="-439"/>
              </a:stretch>
            </a:blipFill>
          </p:spPr>
          <p:txBody>
            <a:bodyPr/>
            <a:lstStyle/>
            <a:p>
              <a:endParaRPr lang="uk-UA"/>
            </a:p>
          </p:txBody>
        </p:sp>
        <p:sp>
          <p:nvSpPr>
            <p:cNvPr id="8" name="TextBox 8"/>
            <p:cNvSpPr txBox="1"/>
            <p:nvPr/>
          </p:nvSpPr>
          <p:spPr>
            <a:xfrm>
              <a:off x="0" y="-19050"/>
              <a:ext cx="13072680" cy="25592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Po zdefiniowaniu “zmian po najechaniu myszką na przycisk” należy podać wszystkie argumenty właściwości „transition”. W naszym przypadku wszystkie trzy zmiany powinny nastąpić płynnie w ciągu 0,3 sekundy</a:t>
              </a:r>
            </a:p>
          </p:txBody>
        </p:sp>
        <p:grpSp>
          <p:nvGrpSpPr>
            <p:cNvPr id="9" name="Group 9"/>
            <p:cNvGrpSpPr/>
            <p:nvPr/>
          </p:nvGrpSpPr>
          <p:grpSpPr>
            <a:xfrm>
              <a:off x="1553827" y="8242161"/>
              <a:ext cx="1211057" cy="837088"/>
              <a:chOff x="0" y="0"/>
              <a:chExt cx="884251" cy="611199"/>
            </a:xfrm>
          </p:grpSpPr>
          <p:sp>
            <p:nvSpPr>
              <p:cNvPr id="10" name="Freeform 10"/>
              <p:cNvSpPr/>
              <p:nvPr/>
            </p:nvSpPr>
            <p:spPr>
              <a:xfrm>
                <a:off x="0" y="0"/>
                <a:ext cx="884251" cy="611199"/>
              </a:xfrm>
              <a:custGeom>
                <a:avLst/>
                <a:gdLst/>
                <a:ahLst/>
                <a:cxnLst/>
                <a:rect l="l" t="t" r="r" b="b"/>
                <a:pathLst>
                  <a:path w="884251" h="611199">
                    <a:moveTo>
                      <a:pt x="884251" y="305599"/>
                    </a:moveTo>
                    <a:lnTo>
                      <a:pt x="477851" y="0"/>
                    </a:lnTo>
                    <a:lnTo>
                      <a:pt x="477851" y="203200"/>
                    </a:lnTo>
                    <a:lnTo>
                      <a:pt x="0" y="203200"/>
                    </a:lnTo>
                    <a:lnTo>
                      <a:pt x="0" y="407999"/>
                    </a:lnTo>
                    <a:lnTo>
                      <a:pt x="477851" y="407999"/>
                    </a:lnTo>
                    <a:lnTo>
                      <a:pt x="477851" y="611199"/>
                    </a:lnTo>
                    <a:lnTo>
                      <a:pt x="884251" y="305599"/>
                    </a:lnTo>
                    <a:close/>
                  </a:path>
                </a:pathLst>
              </a:custGeom>
              <a:solidFill>
                <a:srgbClr val="A5593C"/>
              </a:solidFill>
            </p:spPr>
            <p:txBody>
              <a:bodyPr/>
              <a:lstStyle/>
              <a:p>
                <a:endParaRPr lang="uk-UA"/>
              </a:p>
            </p:txBody>
          </p:sp>
          <p:sp>
            <p:nvSpPr>
              <p:cNvPr id="11" name="TextBox 11"/>
              <p:cNvSpPr txBox="1"/>
              <p:nvPr/>
            </p:nvSpPr>
            <p:spPr>
              <a:xfrm>
                <a:off x="0" y="165100"/>
                <a:ext cx="782651" cy="242899"/>
              </a:xfrm>
              <a:prstGeom prst="rect">
                <a:avLst/>
              </a:prstGeom>
            </p:spPr>
            <p:txBody>
              <a:bodyPr lIns="50800" tIns="50800" rIns="50800" bIns="50800" rtlCol="0" anchor="ctr"/>
              <a:lstStyle/>
              <a:p>
                <a:pPr algn="ctr">
                  <a:lnSpc>
                    <a:spcPts val="2659"/>
                  </a:lnSpc>
                  <a:spcBef>
                    <a:spcPct val="0"/>
                  </a:spcBef>
                </a:pPr>
                <a:endParaRPr/>
              </a:p>
            </p:txBody>
          </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1838372" y="0"/>
            <a:ext cx="6311488" cy="10287000"/>
          </a:xfrm>
          <a:custGeom>
            <a:avLst/>
            <a:gdLst/>
            <a:ahLst/>
            <a:cxnLst/>
            <a:rect l="l" t="t" r="r" b="b"/>
            <a:pathLst>
              <a:path w="6311488" h="10287000">
                <a:moveTo>
                  <a:pt x="0" y="0"/>
                </a:moveTo>
                <a:lnTo>
                  <a:pt x="6311488" y="0"/>
                </a:lnTo>
                <a:lnTo>
                  <a:pt x="6311488" y="10287000"/>
                </a:lnTo>
                <a:lnTo>
                  <a:pt x="0" y="10287000"/>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1427376" y="2837643"/>
            <a:ext cx="8764160" cy="1905000"/>
          </a:xfrm>
          <a:prstGeom prst="rect">
            <a:avLst/>
          </a:prstGeom>
        </p:spPr>
        <p:txBody>
          <a:bodyPr lIns="0" tIns="0" rIns="0" bIns="0" rtlCol="0" anchor="t">
            <a:spAutoFit/>
          </a:bodyPr>
          <a:lstStyle/>
          <a:p>
            <a:pPr algn="ctr">
              <a:lnSpc>
                <a:spcPts val="7073"/>
              </a:lnSpc>
              <a:spcBef>
                <a:spcPct val="0"/>
              </a:spcBef>
            </a:pPr>
            <a:r>
              <a:rPr lang="en-US" sz="5894" b="1">
                <a:solidFill>
                  <a:srgbClr val="000000"/>
                </a:solidFill>
                <a:latin typeface="Alegreya Sans Medium"/>
                <a:ea typeface="Alegreya Sans Medium"/>
                <a:cs typeface="Alegreya Sans Medium"/>
                <a:sym typeface="Alegreya Sans Medium"/>
              </a:rPr>
              <a:t>Ostateczny styl z animacjami wygląda następująco:</a:t>
            </a:r>
          </a:p>
        </p:txBody>
      </p:sp>
      <p:sp>
        <p:nvSpPr>
          <p:cNvPr id="4" name="TextBox 4"/>
          <p:cNvSpPr txBox="1"/>
          <p:nvPr/>
        </p:nvSpPr>
        <p:spPr>
          <a:xfrm>
            <a:off x="0" y="7185331"/>
            <a:ext cx="11618913" cy="1009650"/>
          </a:xfrm>
          <a:prstGeom prst="rect">
            <a:avLst/>
          </a:prstGeom>
        </p:spPr>
        <p:txBody>
          <a:bodyPr lIns="0" tIns="0" rIns="0" bIns="0" rtlCol="0" anchor="t">
            <a:spAutoFit/>
          </a:bodyPr>
          <a:lstStyle/>
          <a:p>
            <a:pPr algn="ctr">
              <a:lnSpc>
                <a:spcPts val="7073"/>
              </a:lnSpc>
              <a:spcBef>
                <a:spcPct val="0"/>
              </a:spcBef>
            </a:pPr>
            <a:r>
              <a:rPr lang="en-US" sz="5894">
                <a:solidFill>
                  <a:srgbClr val="000000"/>
                </a:solidFill>
                <a:latin typeface="Alegreya Sans"/>
                <a:ea typeface="Alegreya Sans"/>
                <a:cs typeface="Alegreya Sans"/>
                <a:sym typeface="Alegreya Sans"/>
              </a:rPr>
              <a:t>Sprawdźmy, co mamy w przegládarce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6410" end="2015.533"/>
                </p14:media>
              </p:ext>
            </p:extLst>
          </p:nvPr>
        </p:nvPicPr>
        <p:blipFill>
          <a:blip r:embed="rId5"/>
          <a:srcRect/>
          <a:stretch>
            <a:fillRect/>
          </a:stretch>
        </p:blipFill>
        <p:spPr>
          <a:xfrm>
            <a:off x="-351692"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3920269">
            <a:off x="13066203" y="-4196498"/>
            <a:ext cx="6226076" cy="8392995"/>
          </a:xfrm>
          <a:custGeom>
            <a:avLst/>
            <a:gdLst/>
            <a:ahLst/>
            <a:cxnLst/>
            <a:rect l="l" t="t" r="r" b="b"/>
            <a:pathLst>
              <a:path w="6226076" h="8392995">
                <a:moveTo>
                  <a:pt x="0" y="0"/>
                </a:moveTo>
                <a:lnTo>
                  <a:pt x="6226077" y="0"/>
                </a:lnTo>
                <a:lnTo>
                  <a:pt x="6226077" y="8392996"/>
                </a:lnTo>
                <a:lnTo>
                  <a:pt x="0" y="8392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443331" y="5960372"/>
            <a:ext cx="6781906" cy="6529835"/>
          </a:xfrm>
          <a:custGeom>
            <a:avLst/>
            <a:gdLst/>
            <a:ahLst/>
            <a:cxnLst/>
            <a:rect l="l" t="t" r="r" b="b"/>
            <a:pathLst>
              <a:path w="6781906" h="6529835">
                <a:moveTo>
                  <a:pt x="0" y="0"/>
                </a:moveTo>
                <a:lnTo>
                  <a:pt x="6781905" y="0"/>
                </a:lnTo>
                <a:lnTo>
                  <a:pt x="6781905" y="6529835"/>
                </a:lnTo>
                <a:lnTo>
                  <a:pt x="0" y="6529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3176813" y="7703286"/>
            <a:ext cx="2991384" cy="1473936"/>
          </a:xfrm>
          <a:custGeom>
            <a:avLst/>
            <a:gdLst/>
            <a:ahLst/>
            <a:cxnLst/>
            <a:rect l="l" t="t" r="r" b="b"/>
            <a:pathLst>
              <a:path w="2991384" h="1473936">
                <a:moveTo>
                  <a:pt x="0" y="0"/>
                </a:moveTo>
                <a:lnTo>
                  <a:pt x="2991384" y="0"/>
                </a:lnTo>
                <a:lnTo>
                  <a:pt x="2991384" y="1473936"/>
                </a:lnTo>
                <a:lnTo>
                  <a:pt x="0" y="14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TextBox 5"/>
          <p:cNvSpPr txBox="1"/>
          <p:nvPr/>
        </p:nvSpPr>
        <p:spPr>
          <a:xfrm>
            <a:off x="1028700" y="885825"/>
            <a:ext cx="6320190" cy="1239436"/>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Transformacje</a:t>
            </a:r>
          </a:p>
        </p:txBody>
      </p:sp>
      <p:sp>
        <p:nvSpPr>
          <p:cNvPr id="6" name="TextBox 6"/>
          <p:cNvSpPr txBox="1"/>
          <p:nvPr/>
        </p:nvSpPr>
        <p:spPr>
          <a:xfrm>
            <a:off x="5338574" y="3020109"/>
            <a:ext cx="6192737" cy="577850"/>
          </a:xfrm>
          <a:prstGeom prst="rect">
            <a:avLst/>
          </a:prstGeom>
        </p:spPr>
        <p:txBody>
          <a:bodyPr lIns="0" tIns="0" rIns="0" bIns="0" rtlCol="0" anchor="t">
            <a:spAutoFit/>
          </a:bodyPr>
          <a:lstStyle/>
          <a:p>
            <a:pPr algn="l">
              <a:lnSpc>
                <a:spcPts val="3849"/>
              </a:lnSpc>
            </a:pPr>
            <a:r>
              <a:rPr lang="en-US" sz="3499" b="1">
                <a:solidFill>
                  <a:srgbClr val="191919"/>
                </a:solidFill>
                <a:latin typeface="Alegreya Sans Medium"/>
                <a:ea typeface="Alegreya Sans Medium"/>
                <a:cs typeface="Alegreya Sans Medium"/>
                <a:sym typeface="Alegreya Sans Medium"/>
              </a:rPr>
              <a:t>Co to są transformacje w CSS3?</a:t>
            </a:r>
          </a:p>
        </p:txBody>
      </p:sp>
      <p:sp>
        <p:nvSpPr>
          <p:cNvPr id="7" name="TextBox 7"/>
          <p:cNvSpPr txBox="1"/>
          <p:nvPr/>
        </p:nvSpPr>
        <p:spPr>
          <a:xfrm>
            <a:off x="5338574" y="3852956"/>
            <a:ext cx="6192737" cy="2613025"/>
          </a:xfrm>
          <a:prstGeom prst="rect">
            <a:avLst/>
          </a:prstGeom>
        </p:spPr>
        <p:txBody>
          <a:bodyPr lIns="0" tIns="0" rIns="0" bIns="0" rtlCol="0" anchor="t">
            <a:spAutoFit/>
          </a:bodyPr>
          <a:lstStyle/>
          <a:p>
            <a:pPr algn="l">
              <a:lnSpc>
                <a:spcPts val="3499"/>
              </a:lnSpc>
            </a:pPr>
            <a:r>
              <a:rPr lang="en-US" sz="2499">
                <a:solidFill>
                  <a:srgbClr val="191919"/>
                </a:solidFill>
                <a:latin typeface="Noto Sans JP Light"/>
                <a:ea typeface="Noto Sans JP Light"/>
                <a:cs typeface="Noto Sans JP Light"/>
                <a:sym typeface="Noto Sans JP Light"/>
              </a:rPr>
              <a:t>Transformacje pozwalają na zmianę wyglądu i położenia elementów na stronie bez potrzeby użycia JavaScript. Dzięki nim możemy obracać, skalować, przesuwać i pochylać elementy, co daje wiele możliwości interakcji z użytkownikiem</a:t>
            </a:r>
          </a:p>
        </p:txBody>
      </p:sp>
      <p:sp>
        <p:nvSpPr>
          <p:cNvPr id="8" name="TextBox 8"/>
          <p:cNvSpPr txBox="1"/>
          <p:nvPr/>
        </p:nvSpPr>
        <p:spPr>
          <a:xfrm>
            <a:off x="10593777" y="7233386"/>
            <a:ext cx="7221437" cy="577850"/>
          </a:xfrm>
          <a:prstGeom prst="rect">
            <a:avLst/>
          </a:prstGeom>
        </p:spPr>
        <p:txBody>
          <a:bodyPr lIns="0" tIns="0" rIns="0" bIns="0" rtlCol="0" anchor="t">
            <a:spAutoFit/>
          </a:bodyPr>
          <a:lstStyle/>
          <a:p>
            <a:pPr algn="l">
              <a:lnSpc>
                <a:spcPts val="3849"/>
              </a:lnSpc>
            </a:pPr>
            <a:r>
              <a:rPr lang="en-US" sz="3499" b="1">
                <a:solidFill>
                  <a:srgbClr val="191919"/>
                </a:solidFill>
                <a:latin typeface="Alegreya Sans Medium"/>
                <a:ea typeface="Alegreya Sans Medium"/>
                <a:cs typeface="Alegreya Sans Medium"/>
                <a:sym typeface="Alegreya Sans Medium"/>
              </a:rPr>
              <a:t>Najważniejsze właściwości transformacji</a:t>
            </a:r>
          </a:p>
        </p:txBody>
      </p:sp>
      <p:sp>
        <p:nvSpPr>
          <p:cNvPr id="9" name="TextBox 9"/>
          <p:cNvSpPr txBox="1"/>
          <p:nvPr/>
        </p:nvSpPr>
        <p:spPr>
          <a:xfrm>
            <a:off x="11108127" y="7862772"/>
            <a:ext cx="6192737" cy="1736725"/>
          </a:xfrm>
          <a:prstGeom prst="rect">
            <a:avLst/>
          </a:prstGeom>
        </p:spPr>
        <p:txBody>
          <a:bodyPr lIns="0" tIns="0" rIns="0" bIns="0" rtlCol="0" anchor="t">
            <a:spAutoFit/>
          </a:bodyPr>
          <a:lstStyle/>
          <a:p>
            <a:pPr algn="ctr">
              <a:lnSpc>
                <a:spcPts val="3499"/>
              </a:lnSpc>
            </a:pPr>
            <a:r>
              <a:rPr lang="en-US" sz="2499" u="sng">
                <a:solidFill>
                  <a:srgbClr val="191919"/>
                </a:solidFill>
                <a:latin typeface="Noto Sans JP Light"/>
                <a:ea typeface="Noto Sans JP Light"/>
                <a:cs typeface="Noto Sans JP Light"/>
                <a:sym typeface="Noto Sans JP Light"/>
              </a:rPr>
              <a:t>Przesunięcie:</a:t>
            </a:r>
            <a:r>
              <a:rPr lang="en-US" sz="2499">
                <a:solidFill>
                  <a:srgbClr val="191919"/>
                </a:solidFill>
                <a:latin typeface="Noto Sans JP Light"/>
                <a:ea typeface="Noto Sans JP Light"/>
                <a:cs typeface="Noto Sans JP Light"/>
                <a:sym typeface="Noto Sans JP Light"/>
              </a:rPr>
              <a:t>   translate ( )</a:t>
            </a:r>
          </a:p>
          <a:p>
            <a:pPr algn="ctr">
              <a:lnSpc>
                <a:spcPts val="3499"/>
              </a:lnSpc>
            </a:pPr>
            <a:r>
              <a:rPr lang="en-US" sz="2499" u="sng">
                <a:solidFill>
                  <a:srgbClr val="191919"/>
                </a:solidFill>
                <a:latin typeface="Noto Sans JP Light"/>
                <a:ea typeface="Noto Sans JP Light"/>
                <a:cs typeface="Noto Sans JP Light"/>
                <a:sym typeface="Noto Sans JP Light"/>
              </a:rPr>
              <a:t>Skalowanie:</a:t>
            </a:r>
            <a:r>
              <a:rPr lang="en-US" sz="2499">
                <a:solidFill>
                  <a:srgbClr val="191919"/>
                </a:solidFill>
                <a:latin typeface="Noto Sans JP Light"/>
                <a:ea typeface="Noto Sans JP Light"/>
                <a:cs typeface="Noto Sans JP Light"/>
                <a:sym typeface="Noto Sans JP Light"/>
              </a:rPr>
              <a:t>   scale ( )</a:t>
            </a:r>
          </a:p>
          <a:p>
            <a:pPr algn="ctr">
              <a:lnSpc>
                <a:spcPts val="3499"/>
              </a:lnSpc>
            </a:pPr>
            <a:r>
              <a:rPr lang="en-US" sz="2499" u="sng">
                <a:solidFill>
                  <a:srgbClr val="191919"/>
                </a:solidFill>
                <a:latin typeface="Noto Sans JP Light"/>
                <a:ea typeface="Noto Sans JP Light"/>
                <a:cs typeface="Noto Sans JP Light"/>
                <a:sym typeface="Noto Sans JP Light"/>
              </a:rPr>
              <a:t>Obracanie:</a:t>
            </a:r>
            <a:r>
              <a:rPr lang="en-US" sz="2499">
                <a:solidFill>
                  <a:srgbClr val="191919"/>
                </a:solidFill>
                <a:latin typeface="Noto Sans JP Light"/>
                <a:ea typeface="Noto Sans JP Light"/>
                <a:cs typeface="Noto Sans JP Light"/>
                <a:sym typeface="Noto Sans JP Light"/>
              </a:rPr>
              <a:t>   rotate ( )</a:t>
            </a:r>
          </a:p>
          <a:p>
            <a:pPr algn="ctr">
              <a:lnSpc>
                <a:spcPts val="3499"/>
              </a:lnSpc>
            </a:pPr>
            <a:r>
              <a:rPr lang="en-US" sz="2499" u="sng">
                <a:solidFill>
                  <a:srgbClr val="191919"/>
                </a:solidFill>
                <a:latin typeface="Noto Sans JP Light"/>
                <a:ea typeface="Noto Sans JP Light"/>
                <a:cs typeface="Noto Sans JP Light"/>
                <a:sym typeface="Noto Sans JP Light"/>
              </a:rPr>
              <a:t>Pochylanie:</a:t>
            </a:r>
            <a:r>
              <a:rPr lang="en-US" sz="2499">
                <a:solidFill>
                  <a:srgbClr val="191919"/>
                </a:solidFill>
                <a:latin typeface="Noto Sans JP Light"/>
                <a:ea typeface="Noto Sans JP Light"/>
                <a:cs typeface="Noto Sans JP Light"/>
                <a:sym typeface="Noto Sans JP Light"/>
              </a:rPr>
              <a:t>   skew (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2311368" y="2338965"/>
            <a:ext cx="12068394" cy="2417047"/>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Pseudo-elementy</a:t>
            </a:r>
          </a:p>
          <a:p>
            <a:pPr algn="ctr">
              <a:lnSpc>
                <a:spcPts val="8800"/>
              </a:lnSpc>
            </a:pPr>
            <a:r>
              <a:rPr lang="en-US" sz="8000" b="1">
                <a:solidFill>
                  <a:srgbClr val="191919"/>
                </a:solidFill>
                <a:latin typeface="Alegreya Sans Medium"/>
                <a:ea typeface="Alegreya Sans Medium"/>
                <a:cs typeface="Alegreya Sans Medium"/>
                <a:sym typeface="Alegreya Sans Medium"/>
              </a:rPr>
              <a:t>::before           ::after</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
        <p:nvSpPr>
          <p:cNvPr id="7" name="TextBox 7"/>
          <p:cNvSpPr txBox="1"/>
          <p:nvPr/>
        </p:nvSpPr>
        <p:spPr>
          <a:xfrm>
            <a:off x="5124459" y="4928471"/>
            <a:ext cx="11321786" cy="1685925"/>
          </a:xfrm>
          <a:prstGeom prst="rect">
            <a:avLst/>
          </a:prstGeom>
        </p:spPr>
        <p:txBody>
          <a:bodyPr lIns="0" tIns="0" rIns="0" bIns="0" rtlCol="0" anchor="t">
            <a:spAutoFit/>
          </a:bodyPr>
          <a:lstStyle/>
          <a:p>
            <a:pPr algn="ctr">
              <a:lnSpc>
                <a:spcPts val="6233"/>
              </a:lnSpc>
              <a:spcBef>
                <a:spcPct val="0"/>
              </a:spcBef>
            </a:pPr>
            <a:r>
              <a:rPr lang="en-US" sz="5194">
                <a:solidFill>
                  <a:srgbClr val="191919"/>
                </a:solidFill>
                <a:latin typeface="Alegreya Sans"/>
                <a:ea typeface="Alegreya Sans"/>
                <a:cs typeface="Alegreya Sans"/>
                <a:sym typeface="Alegreya Sans"/>
              </a:rPr>
              <a:t>pozwalają na dodanie dodatkowej treści przed lub po elemencie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3843964" y="6485858"/>
            <a:ext cx="6062415" cy="8172373"/>
          </a:xfrm>
          <a:custGeom>
            <a:avLst/>
            <a:gdLst/>
            <a:ahLst/>
            <a:cxnLst/>
            <a:rect l="l" t="t" r="r" b="b"/>
            <a:pathLst>
              <a:path w="6062415" h="8172373">
                <a:moveTo>
                  <a:pt x="0" y="0"/>
                </a:moveTo>
                <a:lnTo>
                  <a:pt x="6062415" y="0"/>
                </a:lnTo>
                <a:lnTo>
                  <a:pt x="6062415" y="8172374"/>
                </a:lnTo>
                <a:lnTo>
                  <a:pt x="0" y="81723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4625631" y="-1430243"/>
            <a:ext cx="7324738" cy="7052491"/>
          </a:xfrm>
          <a:custGeom>
            <a:avLst/>
            <a:gdLst/>
            <a:ahLst/>
            <a:cxnLst/>
            <a:rect l="l" t="t" r="r" b="b"/>
            <a:pathLst>
              <a:path w="7324738" h="7052491">
                <a:moveTo>
                  <a:pt x="0" y="0"/>
                </a:moveTo>
                <a:lnTo>
                  <a:pt x="7324738" y="0"/>
                </a:lnTo>
                <a:lnTo>
                  <a:pt x="7324738" y="7052491"/>
                </a:lnTo>
                <a:lnTo>
                  <a:pt x="0" y="70524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695665" y="8375138"/>
            <a:ext cx="2281713" cy="2196906"/>
          </a:xfrm>
          <a:custGeom>
            <a:avLst/>
            <a:gdLst/>
            <a:ahLst/>
            <a:cxnLst/>
            <a:rect l="l" t="t" r="r" b="b"/>
            <a:pathLst>
              <a:path w="2281713" h="2196906">
                <a:moveTo>
                  <a:pt x="0" y="0"/>
                </a:moveTo>
                <a:lnTo>
                  <a:pt x="2281714" y="0"/>
                </a:lnTo>
                <a:lnTo>
                  <a:pt x="2281714"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Freeform 5"/>
          <p:cNvSpPr/>
          <p:nvPr/>
        </p:nvSpPr>
        <p:spPr>
          <a:xfrm>
            <a:off x="13716089" y="1699960"/>
            <a:ext cx="3767654" cy="321963"/>
          </a:xfrm>
          <a:custGeom>
            <a:avLst/>
            <a:gdLst/>
            <a:ahLst/>
            <a:cxnLst/>
            <a:rect l="l" t="t" r="r" b="b"/>
            <a:pathLst>
              <a:path w="3767654" h="321963">
                <a:moveTo>
                  <a:pt x="0" y="0"/>
                </a:moveTo>
                <a:lnTo>
                  <a:pt x="3767654" y="0"/>
                </a:lnTo>
                <a:lnTo>
                  <a:pt x="3767654" y="321963"/>
                </a:lnTo>
                <a:lnTo>
                  <a:pt x="0" y="3219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
        <p:nvSpPr>
          <p:cNvPr id="6" name="TextBox 6"/>
          <p:cNvSpPr txBox="1"/>
          <p:nvPr/>
        </p:nvSpPr>
        <p:spPr>
          <a:xfrm>
            <a:off x="0" y="-73577"/>
            <a:ext cx="5717002" cy="1066800"/>
          </a:xfrm>
          <a:prstGeom prst="rect">
            <a:avLst/>
          </a:prstGeom>
        </p:spPr>
        <p:txBody>
          <a:bodyPr lIns="0" tIns="0" rIns="0" bIns="0" rtlCol="0" anchor="t">
            <a:spAutoFit/>
          </a:bodyPr>
          <a:lstStyle/>
          <a:p>
            <a:pPr algn="ctr">
              <a:lnSpc>
                <a:spcPts val="7472"/>
              </a:lnSpc>
            </a:pPr>
            <a:r>
              <a:rPr lang="en-US" sz="6227" b="1">
                <a:solidFill>
                  <a:srgbClr val="191919"/>
                </a:solidFill>
                <a:latin typeface="Alegreya Sans Medium"/>
                <a:ea typeface="Alegreya Sans Medium"/>
                <a:cs typeface="Alegreya Sans Medium"/>
                <a:sym typeface="Alegreya Sans Medium"/>
              </a:rPr>
              <a:t>Pseudo-elementy</a:t>
            </a:r>
          </a:p>
        </p:txBody>
      </p:sp>
      <p:grpSp>
        <p:nvGrpSpPr>
          <p:cNvPr id="7" name="Group 7"/>
          <p:cNvGrpSpPr/>
          <p:nvPr/>
        </p:nvGrpSpPr>
        <p:grpSpPr>
          <a:xfrm>
            <a:off x="6544844" y="297898"/>
            <a:ext cx="7401237" cy="2231689"/>
            <a:chOff x="0" y="0"/>
            <a:chExt cx="9868316" cy="2975586"/>
          </a:xfrm>
        </p:grpSpPr>
        <p:sp>
          <p:nvSpPr>
            <p:cNvPr id="8" name="TextBox 8"/>
            <p:cNvSpPr txBox="1"/>
            <p:nvPr/>
          </p:nvSpPr>
          <p:spPr>
            <a:xfrm>
              <a:off x="716317" y="-19050"/>
              <a:ext cx="7622669" cy="615950"/>
            </a:xfrm>
            <a:prstGeom prst="rect">
              <a:avLst/>
            </a:prstGeom>
          </p:spPr>
          <p:txBody>
            <a:bodyPr lIns="0" tIns="0" rIns="0" bIns="0" rtlCol="0" anchor="t">
              <a:spAutoFit/>
            </a:bodyPr>
            <a:lstStyle/>
            <a:p>
              <a:pPr algn="ctr">
                <a:lnSpc>
                  <a:spcPts val="3899"/>
                </a:lnSpc>
              </a:pPr>
              <a:r>
                <a:rPr lang="en-US" sz="2999" b="1">
                  <a:solidFill>
                    <a:srgbClr val="191919"/>
                  </a:solidFill>
                  <a:latin typeface="Clear Sans Bold"/>
                  <a:ea typeface="Clear Sans Bold"/>
                  <a:cs typeface="Clear Sans Bold"/>
                  <a:sym typeface="Clear Sans Bold"/>
                </a:rPr>
                <a:t>::before                                ::after</a:t>
              </a:r>
            </a:p>
          </p:txBody>
        </p:sp>
        <p:sp>
          <p:nvSpPr>
            <p:cNvPr id="9" name="TextBox 9"/>
            <p:cNvSpPr txBox="1"/>
            <p:nvPr/>
          </p:nvSpPr>
          <p:spPr>
            <a:xfrm>
              <a:off x="0" y="696571"/>
              <a:ext cx="4160923" cy="2279015"/>
            </a:xfrm>
            <a:prstGeom prst="rect">
              <a:avLst/>
            </a:prstGeom>
          </p:spPr>
          <p:txBody>
            <a:bodyPr lIns="0" tIns="0" rIns="0" bIns="0" rtlCol="0" anchor="t">
              <a:spAutoFit/>
            </a:bodyPr>
            <a:lstStyle/>
            <a:p>
              <a:pPr algn="ctr">
                <a:lnSpc>
                  <a:spcPts val="4620"/>
                </a:lnSpc>
              </a:pPr>
              <a:r>
                <a:rPr lang="en-US" sz="3300">
                  <a:solidFill>
                    <a:srgbClr val="191919"/>
                  </a:solidFill>
                  <a:latin typeface="Clear Sans"/>
                  <a:ea typeface="Clear Sans"/>
                  <a:cs typeface="Clear Sans"/>
                  <a:sym typeface="Clear Sans"/>
                </a:rPr>
                <a:t>Tworzy element przed głównym elementem</a:t>
              </a:r>
            </a:p>
          </p:txBody>
        </p:sp>
        <p:sp>
          <p:nvSpPr>
            <p:cNvPr id="10" name="TextBox 10"/>
            <p:cNvSpPr txBox="1"/>
            <p:nvPr/>
          </p:nvSpPr>
          <p:spPr>
            <a:xfrm>
              <a:off x="5707393" y="696571"/>
              <a:ext cx="4160923" cy="2279015"/>
            </a:xfrm>
            <a:prstGeom prst="rect">
              <a:avLst/>
            </a:prstGeom>
          </p:spPr>
          <p:txBody>
            <a:bodyPr lIns="0" tIns="0" rIns="0" bIns="0" rtlCol="0" anchor="t">
              <a:spAutoFit/>
            </a:bodyPr>
            <a:lstStyle/>
            <a:p>
              <a:pPr algn="ctr">
                <a:lnSpc>
                  <a:spcPts val="4620"/>
                </a:lnSpc>
              </a:pPr>
              <a:r>
                <a:rPr lang="en-US" sz="3300">
                  <a:solidFill>
                    <a:srgbClr val="191919"/>
                  </a:solidFill>
                  <a:latin typeface="Clear Sans"/>
                  <a:ea typeface="Clear Sans"/>
                  <a:cs typeface="Clear Sans"/>
                  <a:sym typeface="Clear Sans"/>
                </a:rPr>
                <a:t>Tworzy element po głównym elemencie</a:t>
              </a:r>
            </a:p>
          </p:txBody>
        </p:sp>
      </p:grpSp>
      <p:grpSp>
        <p:nvGrpSpPr>
          <p:cNvPr id="11" name="Group 11"/>
          <p:cNvGrpSpPr/>
          <p:nvPr/>
        </p:nvGrpSpPr>
        <p:grpSpPr>
          <a:xfrm>
            <a:off x="3902024" y="3448722"/>
            <a:ext cx="10115162" cy="6624851"/>
            <a:chOff x="0" y="0"/>
            <a:chExt cx="13486883" cy="8833135"/>
          </a:xfrm>
        </p:grpSpPr>
        <p:sp>
          <p:nvSpPr>
            <p:cNvPr id="12" name="Freeform 12"/>
            <p:cNvSpPr/>
            <p:nvPr/>
          </p:nvSpPr>
          <p:spPr>
            <a:xfrm>
              <a:off x="1019131" y="1606340"/>
              <a:ext cx="5009258" cy="7226795"/>
            </a:xfrm>
            <a:custGeom>
              <a:avLst/>
              <a:gdLst/>
              <a:ahLst/>
              <a:cxnLst/>
              <a:rect l="l" t="t" r="r" b="b"/>
              <a:pathLst>
                <a:path w="5009258" h="7226795">
                  <a:moveTo>
                    <a:pt x="0" y="0"/>
                  </a:moveTo>
                  <a:lnTo>
                    <a:pt x="5009258" y="0"/>
                  </a:lnTo>
                  <a:lnTo>
                    <a:pt x="5009258" y="7226795"/>
                  </a:lnTo>
                  <a:lnTo>
                    <a:pt x="0" y="7226795"/>
                  </a:lnTo>
                  <a:lnTo>
                    <a:pt x="0" y="0"/>
                  </a:lnTo>
                  <a:close/>
                </a:path>
              </a:pathLst>
            </a:custGeom>
            <a:blipFill>
              <a:blip r:embed="rId11"/>
              <a:stretch>
                <a:fillRect/>
              </a:stretch>
            </a:blipFill>
          </p:spPr>
          <p:txBody>
            <a:bodyPr/>
            <a:lstStyle/>
            <a:p>
              <a:endParaRPr lang="uk-UA"/>
            </a:p>
          </p:txBody>
        </p:sp>
        <p:sp>
          <p:nvSpPr>
            <p:cNvPr id="13" name="Freeform 13"/>
            <p:cNvSpPr/>
            <p:nvPr/>
          </p:nvSpPr>
          <p:spPr>
            <a:xfrm>
              <a:off x="6989301" y="4131840"/>
              <a:ext cx="6497582" cy="2175796"/>
            </a:xfrm>
            <a:custGeom>
              <a:avLst/>
              <a:gdLst/>
              <a:ahLst/>
              <a:cxnLst/>
              <a:rect l="l" t="t" r="r" b="b"/>
              <a:pathLst>
                <a:path w="6497582" h="2175796">
                  <a:moveTo>
                    <a:pt x="0" y="0"/>
                  </a:moveTo>
                  <a:lnTo>
                    <a:pt x="6497582" y="0"/>
                  </a:lnTo>
                  <a:lnTo>
                    <a:pt x="6497582" y="2175795"/>
                  </a:lnTo>
                  <a:lnTo>
                    <a:pt x="0" y="2175795"/>
                  </a:lnTo>
                  <a:lnTo>
                    <a:pt x="0" y="0"/>
                  </a:lnTo>
                  <a:close/>
                </a:path>
              </a:pathLst>
            </a:custGeom>
            <a:blipFill>
              <a:blip r:embed="rId12"/>
              <a:stretch>
                <a:fillRect/>
              </a:stretch>
            </a:blipFill>
          </p:spPr>
          <p:txBody>
            <a:bodyPr/>
            <a:lstStyle/>
            <a:p>
              <a:endParaRPr lang="uk-UA"/>
            </a:p>
          </p:txBody>
        </p:sp>
        <p:sp>
          <p:nvSpPr>
            <p:cNvPr id="14" name="TextBox 14"/>
            <p:cNvSpPr txBox="1"/>
            <p:nvPr/>
          </p:nvSpPr>
          <p:spPr>
            <a:xfrm>
              <a:off x="0" y="-123825"/>
              <a:ext cx="11862746" cy="1381125"/>
            </a:xfrm>
            <a:prstGeom prst="rect">
              <a:avLst/>
            </a:prstGeom>
          </p:spPr>
          <p:txBody>
            <a:bodyPr lIns="0" tIns="0" rIns="0" bIns="0" rtlCol="0" anchor="t">
              <a:spAutoFit/>
            </a:bodyPr>
            <a:lstStyle/>
            <a:p>
              <a:pPr algn="ctr">
                <a:lnSpc>
                  <a:spcPts val="7472"/>
                </a:lnSpc>
              </a:pPr>
              <a:r>
                <a:rPr lang="en-US" sz="6227" b="1">
                  <a:solidFill>
                    <a:srgbClr val="191919"/>
                  </a:solidFill>
                  <a:latin typeface="Alegreya Sans Medium"/>
                  <a:ea typeface="Alegreya Sans Medium"/>
                  <a:cs typeface="Alegreya Sans Medium"/>
                  <a:sym typeface="Alegreya Sans Medium"/>
                </a:rPr>
                <a:t>Najprostszy przykład użycia</a:t>
              </a: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626375" y="2423148"/>
            <a:ext cx="12068394" cy="4637245"/>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Przykład wykorzystania pseudo-elementów oraz transformacji dla tworzenia ładnej animacji</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4270" end="1976.967"/>
                </p14:media>
              </p:ext>
            </p:extLst>
          </p:nvPr>
        </p:nvPicPr>
        <p:blipFill>
          <a:blip r:embed="rId5"/>
          <a:srcRect/>
          <a:stretch>
            <a:fillRect/>
          </a:stretch>
        </p:blipFill>
        <p:spPr>
          <a:xfrm>
            <a:off x="-532643"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1891034" y="1686484"/>
            <a:ext cx="5368266" cy="4993191"/>
          </a:xfrm>
          <a:custGeom>
            <a:avLst/>
            <a:gdLst/>
            <a:ahLst/>
            <a:cxnLst/>
            <a:rect l="l" t="t" r="r" b="b"/>
            <a:pathLst>
              <a:path w="5368266" h="4993191">
                <a:moveTo>
                  <a:pt x="0" y="0"/>
                </a:moveTo>
                <a:lnTo>
                  <a:pt x="5368266" y="0"/>
                </a:lnTo>
                <a:lnTo>
                  <a:pt x="5368266" y="4993191"/>
                </a:lnTo>
                <a:lnTo>
                  <a:pt x="0" y="4993191"/>
                </a:lnTo>
                <a:lnTo>
                  <a:pt x="0" y="0"/>
                </a:lnTo>
                <a:close/>
              </a:path>
            </a:pathLst>
          </a:custGeom>
          <a:blipFill>
            <a:blip r:embed="rId3"/>
            <a:stretch>
              <a:fillRect/>
            </a:stretch>
          </a:blipFill>
        </p:spPr>
        <p:txBody>
          <a:bodyPr/>
          <a:lstStyle/>
          <a:p>
            <a:endParaRPr lang="uk-UA"/>
          </a:p>
        </p:txBody>
      </p:sp>
      <p:sp>
        <p:nvSpPr>
          <p:cNvPr id="3" name="Freeform 3"/>
          <p:cNvSpPr/>
          <p:nvPr/>
        </p:nvSpPr>
        <p:spPr>
          <a:xfrm>
            <a:off x="610658" y="5102862"/>
            <a:ext cx="10542837" cy="4155438"/>
          </a:xfrm>
          <a:custGeom>
            <a:avLst/>
            <a:gdLst/>
            <a:ahLst/>
            <a:cxnLst/>
            <a:rect l="l" t="t" r="r" b="b"/>
            <a:pathLst>
              <a:path w="10542837" h="4155438">
                <a:moveTo>
                  <a:pt x="0" y="0"/>
                </a:moveTo>
                <a:lnTo>
                  <a:pt x="10542837" y="0"/>
                </a:lnTo>
                <a:lnTo>
                  <a:pt x="10542837" y="4155438"/>
                </a:lnTo>
                <a:lnTo>
                  <a:pt x="0" y="4155438"/>
                </a:lnTo>
                <a:lnTo>
                  <a:pt x="0" y="0"/>
                </a:lnTo>
                <a:close/>
              </a:path>
            </a:pathLst>
          </a:custGeom>
          <a:blipFill>
            <a:blip r:embed="rId4"/>
            <a:stretch>
              <a:fillRect/>
            </a:stretch>
          </a:blipFill>
        </p:spPr>
        <p:txBody>
          <a:bodyPr/>
          <a:lstStyle/>
          <a:p>
            <a:endParaRPr lang="uk-UA"/>
          </a:p>
        </p:txBody>
      </p:sp>
      <p:grpSp>
        <p:nvGrpSpPr>
          <p:cNvPr id="4" name="Group 4"/>
          <p:cNvGrpSpPr/>
          <p:nvPr/>
        </p:nvGrpSpPr>
        <p:grpSpPr>
          <a:xfrm>
            <a:off x="610658" y="546916"/>
            <a:ext cx="6139585" cy="3095061"/>
            <a:chOff x="0" y="0"/>
            <a:chExt cx="8186113" cy="4126748"/>
          </a:xfrm>
        </p:grpSpPr>
        <p:sp>
          <p:nvSpPr>
            <p:cNvPr id="5" name="TextBox 5"/>
            <p:cNvSpPr txBox="1"/>
            <p:nvPr/>
          </p:nvSpPr>
          <p:spPr>
            <a:xfrm>
              <a:off x="0" y="-114300"/>
              <a:ext cx="8186113"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HTML i CSS</a:t>
              </a:r>
            </a:p>
          </p:txBody>
        </p:sp>
        <p:sp>
          <p:nvSpPr>
            <p:cNvPr id="6" name="TextBox 6"/>
            <p:cNvSpPr txBox="1"/>
            <p:nvPr/>
          </p:nvSpPr>
          <p:spPr>
            <a:xfrm>
              <a:off x="0" y="2215174"/>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Na początek przygotujmy naszą stronę z tekstem i początkowymi stylami obiektów</a:t>
              </a: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0202879" y="2527313"/>
            <a:ext cx="6928365" cy="3926073"/>
          </a:xfrm>
          <a:custGeom>
            <a:avLst/>
            <a:gdLst/>
            <a:ahLst/>
            <a:cxnLst/>
            <a:rect l="l" t="t" r="r" b="b"/>
            <a:pathLst>
              <a:path w="6928365" h="3926073">
                <a:moveTo>
                  <a:pt x="0" y="0"/>
                </a:moveTo>
                <a:lnTo>
                  <a:pt x="6928365" y="0"/>
                </a:lnTo>
                <a:lnTo>
                  <a:pt x="6928365" y="3926073"/>
                </a:lnTo>
                <a:lnTo>
                  <a:pt x="0" y="3926073"/>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610658" y="546916"/>
            <a:ext cx="6331669" cy="3095061"/>
            <a:chOff x="0" y="0"/>
            <a:chExt cx="8442225" cy="4126748"/>
          </a:xfrm>
        </p:grpSpPr>
        <p:sp>
          <p:nvSpPr>
            <p:cNvPr id="4" name="TextBox 4"/>
            <p:cNvSpPr txBox="1"/>
            <p:nvPr/>
          </p:nvSpPr>
          <p:spPr>
            <a:xfrm>
              <a:off x="0" y="-114300"/>
              <a:ext cx="8442225" cy="13081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Pseudo-element</a:t>
              </a:r>
            </a:p>
          </p:txBody>
        </p:sp>
        <p:sp>
          <p:nvSpPr>
            <p:cNvPr id="5" name="TextBox 5"/>
            <p:cNvSpPr txBox="1"/>
            <p:nvPr/>
          </p:nvSpPr>
          <p:spPr>
            <a:xfrm>
              <a:off x="0" y="2215174"/>
              <a:ext cx="7743780"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Stwórzmy prosty pseudoelement, który później będzie niebieskim paskiem pod tekstem</a:t>
              </a: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775693" y="5290769"/>
            <a:ext cx="4951883" cy="1521798"/>
          </a:xfrm>
          <a:custGeom>
            <a:avLst/>
            <a:gdLst/>
            <a:ahLst/>
            <a:cxnLst/>
            <a:rect l="l" t="t" r="r" b="b"/>
            <a:pathLst>
              <a:path w="4951883" h="1521798">
                <a:moveTo>
                  <a:pt x="0" y="0"/>
                </a:moveTo>
                <a:lnTo>
                  <a:pt x="4951884" y="0"/>
                </a:lnTo>
                <a:lnTo>
                  <a:pt x="4951884" y="1521798"/>
                </a:lnTo>
                <a:lnTo>
                  <a:pt x="0" y="1521798"/>
                </a:lnTo>
                <a:lnTo>
                  <a:pt x="0" y="0"/>
                </a:lnTo>
                <a:close/>
              </a:path>
            </a:pathLst>
          </a:custGeom>
          <a:blipFill>
            <a:blip r:embed="rId3"/>
            <a:stretch>
              <a:fillRect/>
            </a:stretch>
          </a:blipFill>
        </p:spPr>
        <p:txBody>
          <a:bodyPr/>
          <a:lstStyle/>
          <a:p>
            <a:endParaRPr lang="uk-UA"/>
          </a:p>
        </p:txBody>
      </p:sp>
      <p:grpSp>
        <p:nvGrpSpPr>
          <p:cNvPr id="3" name="Group 3"/>
          <p:cNvGrpSpPr/>
          <p:nvPr/>
        </p:nvGrpSpPr>
        <p:grpSpPr>
          <a:xfrm>
            <a:off x="356025" y="304029"/>
            <a:ext cx="9895895" cy="3504636"/>
            <a:chOff x="0" y="0"/>
            <a:chExt cx="13194527" cy="4672848"/>
          </a:xfrm>
        </p:grpSpPr>
        <p:sp>
          <p:nvSpPr>
            <p:cNvPr id="4" name="TextBox 4"/>
            <p:cNvSpPr txBox="1"/>
            <p:nvPr/>
          </p:nvSpPr>
          <p:spPr>
            <a:xfrm>
              <a:off x="0" y="-114300"/>
              <a:ext cx="13194527" cy="25019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Transformacja pseudo-elementa po najechaniu myszką na tekst</a:t>
              </a:r>
            </a:p>
          </p:txBody>
        </p:sp>
        <p:sp>
          <p:nvSpPr>
            <p:cNvPr id="5" name="TextBox 5"/>
            <p:cNvSpPr txBox="1"/>
            <p:nvPr/>
          </p:nvSpPr>
          <p:spPr>
            <a:xfrm>
              <a:off x="0" y="3408974"/>
              <a:ext cx="12102912"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Teraz musimy zdefiniować działanie „niebieskiego paska” po najechaniu kursorem na tekst</a:t>
              </a:r>
            </a:p>
          </p:txBody>
        </p:sp>
      </p:grpSp>
      <p:grpSp>
        <p:nvGrpSpPr>
          <p:cNvPr id="6" name="Group 6"/>
          <p:cNvGrpSpPr/>
          <p:nvPr/>
        </p:nvGrpSpPr>
        <p:grpSpPr>
          <a:xfrm>
            <a:off x="10251920" y="3565777"/>
            <a:ext cx="7391548" cy="5692523"/>
            <a:chOff x="0" y="0"/>
            <a:chExt cx="9855398" cy="7590030"/>
          </a:xfrm>
        </p:grpSpPr>
        <p:sp>
          <p:nvSpPr>
            <p:cNvPr id="7" name="Freeform 7"/>
            <p:cNvSpPr/>
            <p:nvPr/>
          </p:nvSpPr>
          <p:spPr>
            <a:xfrm>
              <a:off x="0" y="1068076"/>
              <a:ext cx="9855398" cy="6521954"/>
            </a:xfrm>
            <a:custGeom>
              <a:avLst/>
              <a:gdLst/>
              <a:ahLst/>
              <a:cxnLst/>
              <a:rect l="l" t="t" r="r" b="b"/>
              <a:pathLst>
                <a:path w="9855398" h="6521954">
                  <a:moveTo>
                    <a:pt x="0" y="0"/>
                  </a:moveTo>
                  <a:lnTo>
                    <a:pt x="9855398" y="0"/>
                  </a:lnTo>
                  <a:lnTo>
                    <a:pt x="9855398" y="6521954"/>
                  </a:lnTo>
                  <a:lnTo>
                    <a:pt x="0" y="6521954"/>
                  </a:lnTo>
                  <a:lnTo>
                    <a:pt x="0" y="0"/>
                  </a:lnTo>
                  <a:close/>
                </a:path>
              </a:pathLst>
            </a:custGeom>
            <a:blipFill>
              <a:blip r:embed="rId4"/>
              <a:stretch>
                <a:fillRect/>
              </a:stretch>
            </a:blipFill>
          </p:spPr>
          <p:txBody>
            <a:bodyPr/>
            <a:lstStyle/>
            <a:p>
              <a:endParaRPr lang="uk-UA"/>
            </a:p>
          </p:txBody>
        </p:sp>
        <p:sp>
          <p:nvSpPr>
            <p:cNvPr id="8" name="TextBox 8"/>
            <p:cNvSpPr txBox="1"/>
            <p:nvPr/>
          </p:nvSpPr>
          <p:spPr>
            <a:xfrm>
              <a:off x="1184076" y="0"/>
              <a:ext cx="7487245" cy="647700"/>
            </a:xfrm>
            <a:prstGeom prst="rect">
              <a:avLst/>
            </a:prstGeom>
          </p:spPr>
          <p:txBody>
            <a:bodyPr lIns="0" tIns="0" rIns="0" bIns="0" rtlCol="0" anchor="t">
              <a:spAutoFit/>
            </a:bodyPr>
            <a:lstStyle/>
            <a:p>
              <a:pPr algn="ctr">
                <a:lnSpc>
                  <a:spcPts val="3833"/>
                </a:lnSpc>
                <a:spcBef>
                  <a:spcPct val="0"/>
                </a:spcBef>
              </a:pPr>
              <a:r>
                <a:rPr lang="en-US" sz="3194">
                  <a:solidFill>
                    <a:srgbClr val="191919"/>
                  </a:solidFill>
                  <a:latin typeface="Clear Sans"/>
                  <a:ea typeface="Clear Sans"/>
                  <a:cs typeface="Clear Sans"/>
                  <a:sym typeface="Clear Sans"/>
                </a:rPr>
                <a:t>Przejście trwające 0,3 sekundy</a:t>
              </a: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2461562" y="53657"/>
            <a:ext cx="5826438" cy="10233343"/>
          </a:xfrm>
          <a:custGeom>
            <a:avLst/>
            <a:gdLst/>
            <a:ahLst/>
            <a:cxnLst/>
            <a:rect l="l" t="t" r="r" b="b"/>
            <a:pathLst>
              <a:path w="5826438" h="10233343">
                <a:moveTo>
                  <a:pt x="0" y="0"/>
                </a:moveTo>
                <a:lnTo>
                  <a:pt x="5826438" y="0"/>
                </a:lnTo>
                <a:lnTo>
                  <a:pt x="5826438" y="10233343"/>
                </a:lnTo>
                <a:lnTo>
                  <a:pt x="0" y="10233343"/>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1925092" y="2794958"/>
            <a:ext cx="8764160" cy="1905000"/>
          </a:xfrm>
          <a:prstGeom prst="rect">
            <a:avLst/>
          </a:prstGeom>
        </p:spPr>
        <p:txBody>
          <a:bodyPr lIns="0" tIns="0" rIns="0" bIns="0" rtlCol="0" anchor="t">
            <a:spAutoFit/>
          </a:bodyPr>
          <a:lstStyle/>
          <a:p>
            <a:pPr algn="ctr">
              <a:lnSpc>
                <a:spcPts val="7073"/>
              </a:lnSpc>
              <a:spcBef>
                <a:spcPct val="0"/>
              </a:spcBef>
            </a:pPr>
            <a:r>
              <a:rPr lang="en-US" sz="5894" b="1">
                <a:solidFill>
                  <a:srgbClr val="000000"/>
                </a:solidFill>
                <a:latin typeface="Alegreya Sans Medium"/>
                <a:ea typeface="Alegreya Sans Medium"/>
                <a:cs typeface="Alegreya Sans Medium"/>
                <a:sym typeface="Alegreya Sans Medium"/>
              </a:rPr>
              <a:t>Ostateczny styl z animacjami wygląda następująco:</a:t>
            </a:r>
          </a:p>
        </p:txBody>
      </p:sp>
      <p:sp>
        <p:nvSpPr>
          <p:cNvPr id="4" name="TextBox 4"/>
          <p:cNvSpPr txBox="1"/>
          <p:nvPr/>
        </p:nvSpPr>
        <p:spPr>
          <a:xfrm>
            <a:off x="497716" y="7142645"/>
            <a:ext cx="11618913" cy="1009650"/>
          </a:xfrm>
          <a:prstGeom prst="rect">
            <a:avLst/>
          </a:prstGeom>
        </p:spPr>
        <p:txBody>
          <a:bodyPr lIns="0" tIns="0" rIns="0" bIns="0" rtlCol="0" anchor="t">
            <a:spAutoFit/>
          </a:bodyPr>
          <a:lstStyle/>
          <a:p>
            <a:pPr algn="ctr">
              <a:lnSpc>
                <a:spcPts val="7073"/>
              </a:lnSpc>
              <a:spcBef>
                <a:spcPct val="0"/>
              </a:spcBef>
            </a:pPr>
            <a:r>
              <a:rPr lang="en-US" sz="5894">
                <a:solidFill>
                  <a:srgbClr val="000000"/>
                </a:solidFill>
                <a:latin typeface="Alegreya Sans"/>
                <a:ea typeface="Alegreya Sans"/>
                <a:cs typeface="Alegreya Sans"/>
                <a:sym typeface="Alegreya Sans"/>
              </a:rPr>
              <a:t>Sprawdźmy, co mamy w przegládarce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4270" end="1476.967"/>
                </p14:media>
              </p:ext>
            </p:extLst>
          </p:nvPr>
        </p:nvPicPr>
        <p:blipFill>
          <a:blip r:embed="rId5"/>
          <a:srcRect/>
          <a:stretch>
            <a:fillRect/>
          </a:stretch>
        </p:blipFill>
        <p:spPr>
          <a:xfrm>
            <a:off x="-532643" y="0"/>
            <a:ext cx="18991385" cy="10287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3626375" y="3533247"/>
            <a:ext cx="12068394" cy="2417047"/>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Przykład zaawansowanej 3D animacji</a:t>
            </a:r>
          </a:p>
        </p:txBody>
      </p:sp>
      <p:sp>
        <p:nvSpPr>
          <p:cNvPr id="5" name="Freeform 5"/>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6" name="Freeform 6"/>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749094" y="1610905"/>
            <a:ext cx="9380599" cy="2810717"/>
            <a:chOff x="0" y="0"/>
            <a:chExt cx="12507466" cy="3747622"/>
          </a:xfrm>
        </p:grpSpPr>
        <p:grpSp>
          <p:nvGrpSpPr>
            <p:cNvPr id="3" name="Group 3"/>
            <p:cNvGrpSpPr/>
            <p:nvPr/>
          </p:nvGrpSpPr>
          <p:grpSpPr>
            <a:xfrm>
              <a:off x="9550569" y="0"/>
              <a:ext cx="1478448" cy="1478448"/>
              <a:chOff x="0" y="0"/>
              <a:chExt cx="210726" cy="210726"/>
            </a:xfrm>
          </p:grpSpPr>
          <p:sp>
            <p:nvSpPr>
              <p:cNvPr id="4" name="Freeform 4"/>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48627"/>
                </a:srgbClr>
              </a:solidFill>
            </p:spPr>
            <p:txBody>
              <a:bodyPr/>
              <a:lstStyle/>
              <a:p>
                <a:endParaRPr lang="uk-UA"/>
              </a:p>
            </p:txBody>
          </p:sp>
          <p:sp>
            <p:nvSpPr>
              <p:cNvPr id="5" name="TextBox 5"/>
              <p:cNvSpPr txBox="1"/>
              <p:nvPr/>
            </p:nvSpPr>
            <p:spPr>
              <a:xfrm>
                <a:off x="0" y="-47625"/>
                <a:ext cx="210726" cy="258351"/>
              </a:xfrm>
              <a:prstGeom prst="rect">
                <a:avLst/>
              </a:prstGeom>
            </p:spPr>
            <p:txBody>
              <a:bodyPr lIns="38615" tIns="38615" rIns="38615" bIns="38615" rtlCol="0" anchor="ctr"/>
              <a:lstStyle/>
              <a:p>
                <a:pPr algn="ctr">
                  <a:lnSpc>
                    <a:spcPts val="2520"/>
                  </a:lnSpc>
                </a:pPr>
                <a:endParaRPr/>
              </a:p>
            </p:txBody>
          </p:sp>
        </p:grpSp>
        <p:grpSp>
          <p:nvGrpSpPr>
            <p:cNvPr id="6" name="Group 6"/>
            <p:cNvGrpSpPr/>
            <p:nvPr/>
          </p:nvGrpSpPr>
          <p:grpSpPr>
            <a:xfrm>
              <a:off x="11029018" y="2269174"/>
              <a:ext cx="1478448" cy="1478448"/>
              <a:chOff x="0" y="0"/>
              <a:chExt cx="210726" cy="210726"/>
            </a:xfrm>
          </p:grpSpPr>
          <p:sp>
            <p:nvSpPr>
              <p:cNvPr id="7" name="Freeform 7"/>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solidFill>
            </p:spPr>
            <p:txBody>
              <a:bodyPr/>
              <a:lstStyle/>
              <a:p>
                <a:endParaRPr lang="uk-UA"/>
              </a:p>
            </p:txBody>
          </p:sp>
          <p:sp>
            <p:nvSpPr>
              <p:cNvPr id="8" name="TextBox 8"/>
              <p:cNvSpPr txBox="1"/>
              <p:nvPr/>
            </p:nvSpPr>
            <p:spPr>
              <a:xfrm>
                <a:off x="0" y="-47625"/>
                <a:ext cx="210726" cy="258351"/>
              </a:xfrm>
              <a:prstGeom prst="rect">
                <a:avLst/>
              </a:prstGeom>
            </p:spPr>
            <p:txBody>
              <a:bodyPr lIns="38615" tIns="38615" rIns="38615" bIns="38615" rtlCol="0" anchor="ctr"/>
              <a:lstStyle/>
              <a:p>
                <a:pPr algn="ctr">
                  <a:lnSpc>
                    <a:spcPts val="2520"/>
                  </a:lnSpc>
                </a:pPr>
                <a:endParaRPr/>
              </a:p>
            </p:txBody>
          </p:sp>
        </p:grpSp>
        <p:sp>
          <p:nvSpPr>
            <p:cNvPr id="9" name="AutoShape 9"/>
            <p:cNvSpPr/>
            <p:nvPr/>
          </p:nvSpPr>
          <p:spPr>
            <a:xfrm>
              <a:off x="10289794" y="789682"/>
              <a:ext cx="1512678" cy="0"/>
            </a:xfrm>
            <a:prstGeom prst="line">
              <a:avLst/>
            </a:prstGeom>
            <a:ln w="100245" cap="flat">
              <a:solidFill>
                <a:srgbClr val="000000"/>
              </a:solidFill>
              <a:prstDash val="solid"/>
              <a:headEnd type="none" w="sm" len="sm"/>
              <a:tailEnd type="arrow" w="med" len="sm"/>
            </a:ln>
          </p:spPr>
          <p:txBody>
            <a:bodyPr/>
            <a:lstStyle/>
            <a:p>
              <a:endParaRPr lang="uk-UA"/>
            </a:p>
          </p:txBody>
        </p:sp>
        <p:sp>
          <p:nvSpPr>
            <p:cNvPr id="10" name="AutoShape 10"/>
            <p:cNvSpPr/>
            <p:nvPr/>
          </p:nvSpPr>
          <p:spPr>
            <a:xfrm>
              <a:off x="11802471" y="789682"/>
              <a:ext cx="0" cy="2329553"/>
            </a:xfrm>
            <a:prstGeom prst="line">
              <a:avLst/>
            </a:prstGeom>
            <a:ln w="100245" cap="flat">
              <a:solidFill>
                <a:srgbClr val="000000"/>
              </a:solidFill>
              <a:prstDash val="solid"/>
              <a:headEnd type="none" w="sm" len="sm"/>
              <a:tailEnd type="arrow" w="med" len="sm"/>
            </a:ln>
          </p:spPr>
          <p:txBody>
            <a:bodyPr/>
            <a:lstStyle/>
            <a:p>
              <a:endParaRPr lang="uk-UA"/>
            </a:p>
          </p:txBody>
        </p:sp>
        <p:sp>
          <p:nvSpPr>
            <p:cNvPr id="11" name="Freeform 11"/>
            <p:cNvSpPr/>
            <p:nvPr/>
          </p:nvSpPr>
          <p:spPr>
            <a:xfrm>
              <a:off x="0" y="836288"/>
              <a:ext cx="8994811" cy="1998847"/>
            </a:xfrm>
            <a:custGeom>
              <a:avLst/>
              <a:gdLst/>
              <a:ahLst/>
              <a:cxnLst/>
              <a:rect l="l" t="t" r="r" b="b"/>
              <a:pathLst>
                <a:path w="8994811" h="1998847">
                  <a:moveTo>
                    <a:pt x="0" y="0"/>
                  </a:moveTo>
                  <a:lnTo>
                    <a:pt x="8994811" y="0"/>
                  </a:lnTo>
                  <a:lnTo>
                    <a:pt x="8994811" y="1998847"/>
                  </a:lnTo>
                  <a:lnTo>
                    <a:pt x="0" y="1998847"/>
                  </a:lnTo>
                  <a:lnTo>
                    <a:pt x="0" y="0"/>
                  </a:lnTo>
                  <a:close/>
                </a:path>
              </a:pathLst>
            </a:custGeom>
            <a:blipFill>
              <a:blip r:embed="rId3"/>
              <a:stretch>
                <a:fillRect/>
              </a:stretch>
            </a:blipFill>
          </p:spPr>
          <p:txBody>
            <a:bodyPr/>
            <a:lstStyle/>
            <a:p>
              <a:endParaRPr lang="uk-UA"/>
            </a:p>
          </p:txBody>
        </p:sp>
      </p:grpSp>
      <p:grpSp>
        <p:nvGrpSpPr>
          <p:cNvPr id="12" name="Group 12"/>
          <p:cNvGrpSpPr/>
          <p:nvPr/>
        </p:nvGrpSpPr>
        <p:grpSpPr>
          <a:xfrm rot="-10800000">
            <a:off x="749094" y="5865378"/>
            <a:ext cx="9380599" cy="2810717"/>
            <a:chOff x="0" y="0"/>
            <a:chExt cx="12507466" cy="3747622"/>
          </a:xfrm>
        </p:grpSpPr>
        <p:grpSp>
          <p:nvGrpSpPr>
            <p:cNvPr id="13" name="Group 13"/>
            <p:cNvGrpSpPr/>
            <p:nvPr/>
          </p:nvGrpSpPr>
          <p:grpSpPr>
            <a:xfrm>
              <a:off x="0" y="0"/>
              <a:ext cx="1478448" cy="1478448"/>
              <a:chOff x="0" y="0"/>
              <a:chExt cx="210726" cy="210726"/>
            </a:xfrm>
          </p:grpSpPr>
          <p:sp>
            <p:nvSpPr>
              <p:cNvPr id="14" name="Freeform 14"/>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48627"/>
                </a:srgbClr>
              </a:solidFill>
            </p:spPr>
            <p:txBody>
              <a:bodyPr/>
              <a:lstStyle/>
              <a:p>
                <a:endParaRPr lang="uk-UA"/>
              </a:p>
            </p:txBody>
          </p:sp>
          <p:sp>
            <p:nvSpPr>
              <p:cNvPr id="15" name="TextBox 15"/>
              <p:cNvSpPr txBox="1"/>
              <p:nvPr/>
            </p:nvSpPr>
            <p:spPr>
              <a:xfrm>
                <a:off x="0" y="-47625"/>
                <a:ext cx="210726" cy="258351"/>
              </a:xfrm>
              <a:prstGeom prst="rect">
                <a:avLst/>
              </a:prstGeom>
            </p:spPr>
            <p:txBody>
              <a:bodyPr lIns="38615" tIns="38615" rIns="38615" bIns="38615" rtlCol="0" anchor="ctr"/>
              <a:lstStyle/>
              <a:p>
                <a:pPr algn="ctr">
                  <a:lnSpc>
                    <a:spcPts val="2520"/>
                  </a:lnSpc>
                </a:pPr>
                <a:endParaRPr/>
              </a:p>
            </p:txBody>
          </p:sp>
        </p:grpSp>
        <p:grpSp>
          <p:nvGrpSpPr>
            <p:cNvPr id="16" name="Group 16"/>
            <p:cNvGrpSpPr/>
            <p:nvPr/>
          </p:nvGrpSpPr>
          <p:grpSpPr>
            <a:xfrm>
              <a:off x="1478448" y="2269174"/>
              <a:ext cx="1478448" cy="1478448"/>
              <a:chOff x="0" y="0"/>
              <a:chExt cx="210726" cy="210726"/>
            </a:xfrm>
          </p:grpSpPr>
          <p:sp>
            <p:nvSpPr>
              <p:cNvPr id="17" name="Freeform 17"/>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solidFill>
            </p:spPr>
            <p:txBody>
              <a:bodyPr/>
              <a:lstStyle/>
              <a:p>
                <a:endParaRPr lang="uk-UA"/>
              </a:p>
            </p:txBody>
          </p:sp>
          <p:sp>
            <p:nvSpPr>
              <p:cNvPr id="18" name="TextBox 18"/>
              <p:cNvSpPr txBox="1"/>
              <p:nvPr/>
            </p:nvSpPr>
            <p:spPr>
              <a:xfrm>
                <a:off x="0" y="-47625"/>
                <a:ext cx="210726" cy="258351"/>
              </a:xfrm>
              <a:prstGeom prst="rect">
                <a:avLst/>
              </a:prstGeom>
            </p:spPr>
            <p:txBody>
              <a:bodyPr lIns="38615" tIns="38615" rIns="38615" bIns="38615" rtlCol="0" anchor="ctr"/>
              <a:lstStyle/>
              <a:p>
                <a:pPr algn="ctr">
                  <a:lnSpc>
                    <a:spcPts val="2520"/>
                  </a:lnSpc>
                </a:pPr>
                <a:endParaRPr/>
              </a:p>
            </p:txBody>
          </p:sp>
        </p:grpSp>
        <p:sp>
          <p:nvSpPr>
            <p:cNvPr id="19" name="AutoShape 19"/>
            <p:cNvSpPr/>
            <p:nvPr/>
          </p:nvSpPr>
          <p:spPr>
            <a:xfrm>
              <a:off x="739224" y="789682"/>
              <a:ext cx="1512678" cy="0"/>
            </a:xfrm>
            <a:prstGeom prst="line">
              <a:avLst/>
            </a:prstGeom>
            <a:ln w="100245" cap="flat">
              <a:solidFill>
                <a:srgbClr val="000000"/>
              </a:solidFill>
              <a:prstDash val="solid"/>
              <a:headEnd type="none" w="sm" len="sm"/>
              <a:tailEnd type="arrow" w="med" len="sm"/>
            </a:ln>
          </p:spPr>
          <p:txBody>
            <a:bodyPr/>
            <a:lstStyle/>
            <a:p>
              <a:endParaRPr lang="uk-UA"/>
            </a:p>
          </p:txBody>
        </p:sp>
        <p:sp>
          <p:nvSpPr>
            <p:cNvPr id="20" name="AutoShape 20"/>
            <p:cNvSpPr/>
            <p:nvPr/>
          </p:nvSpPr>
          <p:spPr>
            <a:xfrm>
              <a:off x="2251902" y="789682"/>
              <a:ext cx="0" cy="2329553"/>
            </a:xfrm>
            <a:prstGeom prst="line">
              <a:avLst/>
            </a:prstGeom>
            <a:ln w="100245" cap="flat">
              <a:solidFill>
                <a:srgbClr val="000000"/>
              </a:solidFill>
              <a:prstDash val="solid"/>
              <a:headEnd type="none" w="sm" len="sm"/>
              <a:tailEnd type="arrow" w="med" len="sm"/>
            </a:ln>
          </p:spPr>
          <p:txBody>
            <a:bodyPr/>
            <a:lstStyle/>
            <a:p>
              <a:endParaRPr lang="uk-UA"/>
            </a:p>
          </p:txBody>
        </p:sp>
        <p:sp>
          <p:nvSpPr>
            <p:cNvPr id="21" name="Freeform 21"/>
            <p:cNvSpPr/>
            <p:nvPr/>
          </p:nvSpPr>
          <p:spPr>
            <a:xfrm rot="-10800000">
              <a:off x="3512655" y="1002439"/>
              <a:ext cx="8994811" cy="1742745"/>
            </a:xfrm>
            <a:custGeom>
              <a:avLst/>
              <a:gdLst/>
              <a:ahLst/>
              <a:cxnLst/>
              <a:rect l="l" t="t" r="r" b="b"/>
              <a:pathLst>
                <a:path w="8994811" h="1742745">
                  <a:moveTo>
                    <a:pt x="0" y="0"/>
                  </a:moveTo>
                  <a:lnTo>
                    <a:pt x="8994811" y="0"/>
                  </a:lnTo>
                  <a:lnTo>
                    <a:pt x="8994811" y="1742745"/>
                  </a:lnTo>
                  <a:lnTo>
                    <a:pt x="0" y="1742745"/>
                  </a:lnTo>
                  <a:lnTo>
                    <a:pt x="0" y="0"/>
                  </a:lnTo>
                  <a:close/>
                </a:path>
              </a:pathLst>
            </a:custGeom>
            <a:blipFill>
              <a:blip r:embed="rId4"/>
              <a:stretch>
                <a:fillRect/>
              </a:stretch>
            </a:blipFill>
          </p:spPr>
          <p:txBody>
            <a:bodyPr/>
            <a:lstStyle/>
            <a:p>
              <a:endParaRPr lang="uk-UA"/>
            </a:p>
          </p:txBody>
        </p:sp>
      </p:grpSp>
      <p:sp>
        <p:nvSpPr>
          <p:cNvPr id="22" name="TextBox 22"/>
          <p:cNvSpPr txBox="1"/>
          <p:nvPr/>
        </p:nvSpPr>
        <p:spPr>
          <a:xfrm>
            <a:off x="12246302" y="1468030"/>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translate(x, y)</a:t>
            </a:r>
          </a:p>
        </p:txBody>
      </p:sp>
      <p:sp>
        <p:nvSpPr>
          <p:cNvPr id="23" name="TextBox 23"/>
          <p:cNvSpPr txBox="1"/>
          <p:nvPr/>
        </p:nvSpPr>
        <p:spPr>
          <a:xfrm>
            <a:off x="12453671" y="2957141"/>
            <a:ext cx="4598260" cy="9074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Przemieszcza element w poziomie (X) i pionie (Y)</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355222" y="5707467"/>
            <a:ext cx="8000464" cy="3248954"/>
          </a:xfrm>
          <a:custGeom>
            <a:avLst/>
            <a:gdLst/>
            <a:ahLst/>
            <a:cxnLst/>
            <a:rect l="l" t="t" r="r" b="b"/>
            <a:pathLst>
              <a:path w="8000464" h="3248954">
                <a:moveTo>
                  <a:pt x="0" y="0"/>
                </a:moveTo>
                <a:lnTo>
                  <a:pt x="8000464" y="0"/>
                </a:lnTo>
                <a:lnTo>
                  <a:pt x="8000464" y="3248954"/>
                </a:lnTo>
                <a:lnTo>
                  <a:pt x="0" y="3248954"/>
                </a:lnTo>
                <a:lnTo>
                  <a:pt x="0" y="0"/>
                </a:lnTo>
                <a:close/>
              </a:path>
            </a:pathLst>
          </a:custGeom>
          <a:blipFill>
            <a:blip r:embed="rId3"/>
            <a:stretch>
              <a:fillRect t="-93414" r="-49392" b="-9138"/>
            </a:stretch>
          </a:blipFill>
        </p:spPr>
        <p:txBody>
          <a:bodyPr/>
          <a:lstStyle/>
          <a:p>
            <a:endParaRPr lang="uk-UA"/>
          </a:p>
        </p:txBody>
      </p:sp>
      <p:grpSp>
        <p:nvGrpSpPr>
          <p:cNvPr id="3" name="Group 3"/>
          <p:cNvGrpSpPr/>
          <p:nvPr/>
        </p:nvGrpSpPr>
        <p:grpSpPr>
          <a:xfrm>
            <a:off x="9739752" y="0"/>
            <a:ext cx="8548248" cy="10287000"/>
            <a:chOff x="0" y="0"/>
            <a:chExt cx="11397664" cy="13716000"/>
          </a:xfrm>
        </p:grpSpPr>
        <p:sp>
          <p:nvSpPr>
            <p:cNvPr id="4" name="Freeform 4"/>
            <p:cNvSpPr/>
            <p:nvPr/>
          </p:nvSpPr>
          <p:spPr>
            <a:xfrm>
              <a:off x="5887649" y="0"/>
              <a:ext cx="5510014" cy="13716000"/>
            </a:xfrm>
            <a:custGeom>
              <a:avLst/>
              <a:gdLst/>
              <a:ahLst/>
              <a:cxnLst/>
              <a:rect l="l" t="t" r="r" b="b"/>
              <a:pathLst>
                <a:path w="5510014" h="13716000">
                  <a:moveTo>
                    <a:pt x="0" y="0"/>
                  </a:moveTo>
                  <a:lnTo>
                    <a:pt x="5510015" y="0"/>
                  </a:lnTo>
                  <a:lnTo>
                    <a:pt x="5510015" y="13716000"/>
                  </a:lnTo>
                  <a:lnTo>
                    <a:pt x="0" y="13716000"/>
                  </a:lnTo>
                  <a:lnTo>
                    <a:pt x="0" y="0"/>
                  </a:lnTo>
                  <a:close/>
                </a:path>
              </a:pathLst>
            </a:custGeom>
            <a:blipFill>
              <a:blip r:embed="rId4"/>
              <a:stretch>
                <a:fillRect/>
              </a:stretch>
            </a:blipFill>
          </p:spPr>
          <p:txBody>
            <a:bodyPr/>
            <a:lstStyle/>
            <a:p>
              <a:endParaRPr lang="uk-UA"/>
            </a:p>
          </p:txBody>
        </p:sp>
        <p:sp>
          <p:nvSpPr>
            <p:cNvPr id="5" name="TextBox 5"/>
            <p:cNvSpPr txBox="1"/>
            <p:nvPr/>
          </p:nvSpPr>
          <p:spPr>
            <a:xfrm>
              <a:off x="0" y="406288"/>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W stylach ustawiamy początkowe właściwości obiektów</a:t>
              </a:r>
            </a:p>
          </p:txBody>
        </p:sp>
      </p:grpSp>
      <p:sp>
        <p:nvSpPr>
          <p:cNvPr id="6" name="TextBox 6"/>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Przygotowanie</a:t>
            </a:r>
          </a:p>
        </p:txBody>
      </p:sp>
      <p:sp>
        <p:nvSpPr>
          <p:cNvPr id="7" name="TextBox 7"/>
          <p:cNvSpPr txBox="1"/>
          <p:nvPr/>
        </p:nvSpPr>
        <p:spPr>
          <a:xfrm>
            <a:off x="610658" y="2203535"/>
            <a:ext cx="5631642" cy="1924218"/>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Tworzymy HTML, w którym umieszczamy główny blok z kartą, która mieści w sobie dwa bloki (strony karty)</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TextBox 2"/>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Wartości 3D</a:t>
            </a:r>
          </a:p>
        </p:txBody>
      </p:sp>
      <p:grpSp>
        <p:nvGrpSpPr>
          <p:cNvPr id="3" name="Group 3"/>
          <p:cNvGrpSpPr/>
          <p:nvPr/>
        </p:nvGrpSpPr>
        <p:grpSpPr>
          <a:xfrm>
            <a:off x="610658" y="1933286"/>
            <a:ext cx="7886577" cy="6340619"/>
            <a:chOff x="0" y="0"/>
            <a:chExt cx="10515436" cy="8454159"/>
          </a:xfrm>
        </p:grpSpPr>
        <p:sp>
          <p:nvSpPr>
            <p:cNvPr id="4" name="Freeform 4"/>
            <p:cNvSpPr/>
            <p:nvPr/>
          </p:nvSpPr>
          <p:spPr>
            <a:xfrm>
              <a:off x="0" y="3715763"/>
              <a:ext cx="10515436" cy="4738395"/>
            </a:xfrm>
            <a:custGeom>
              <a:avLst/>
              <a:gdLst/>
              <a:ahLst/>
              <a:cxnLst/>
              <a:rect l="l" t="t" r="r" b="b"/>
              <a:pathLst>
                <a:path w="10515436" h="4738395">
                  <a:moveTo>
                    <a:pt x="0" y="0"/>
                  </a:moveTo>
                  <a:lnTo>
                    <a:pt x="10515436" y="0"/>
                  </a:lnTo>
                  <a:lnTo>
                    <a:pt x="10515436" y="4738396"/>
                  </a:lnTo>
                  <a:lnTo>
                    <a:pt x="0" y="4738396"/>
                  </a:lnTo>
                  <a:lnTo>
                    <a:pt x="0" y="0"/>
                  </a:lnTo>
                  <a:close/>
                </a:path>
              </a:pathLst>
            </a:custGeom>
            <a:blipFill>
              <a:blip r:embed="rId3"/>
              <a:stretch>
                <a:fillRect r="-16194" b="-81887"/>
              </a:stretch>
            </a:blipFill>
          </p:spPr>
          <p:txBody>
            <a:bodyPr/>
            <a:lstStyle/>
            <a:p>
              <a:endParaRPr lang="uk-UA"/>
            </a:p>
          </p:txBody>
        </p:sp>
        <p:sp>
          <p:nvSpPr>
            <p:cNvPr id="5" name="TextBox 5"/>
            <p:cNvSpPr txBox="1"/>
            <p:nvPr/>
          </p:nvSpPr>
          <p:spPr>
            <a:xfrm>
              <a:off x="0" y="-19050"/>
              <a:ext cx="7508856" cy="25592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Aby nasza animacja nie wyglądała płasko, musimy ustawić wartość perspektywy dla głównego kontenera. </a:t>
              </a:r>
            </a:p>
          </p:txBody>
        </p:sp>
      </p:grpSp>
      <p:grpSp>
        <p:nvGrpSpPr>
          <p:cNvPr id="6" name="Group 6"/>
          <p:cNvGrpSpPr/>
          <p:nvPr/>
        </p:nvGrpSpPr>
        <p:grpSpPr>
          <a:xfrm>
            <a:off x="9580647" y="1933286"/>
            <a:ext cx="8504215" cy="4721235"/>
            <a:chOff x="0" y="0"/>
            <a:chExt cx="11338953" cy="6294980"/>
          </a:xfrm>
        </p:grpSpPr>
        <p:sp>
          <p:nvSpPr>
            <p:cNvPr id="7" name="TextBox 7"/>
            <p:cNvSpPr txBox="1"/>
            <p:nvPr/>
          </p:nvSpPr>
          <p:spPr>
            <a:xfrm>
              <a:off x="1915048" y="-19050"/>
              <a:ext cx="7508856" cy="6161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Ustawienie stylu transformacji</a:t>
              </a:r>
            </a:p>
          </p:txBody>
        </p:sp>
        <p:sp>
          <p:nvSpPr>
            <p:cNvPr id="8" name="Freeform 8"/>
            <p:cNvSpPr/>
            <p:nvPr/>
          </p:nvSpPr>
          <p:spPr>
            <a:xfrm>
              <a:off x="0" y="2741069"/>
              <a:ext cx="11338953" cy="3553911"/>
            </a:xfrm>
            <a:custGeom>
              <a:avLst/>
              <a:gdLst/>
              <a:ahLst/>
              <a:cxnLst/>
              <a:rect l="l" t="t" r="r" b="b"/>
              <a:pathLst>
                <a:path w="11338953" h="3553911">
                  <a:moveTo>
                    <a:pt x="0" y="0"/>
                  </a:moveTo>
                  <a:lnTo>
                    <a:pt x="11338953" y="0"/>
                  </a:lnTo>
                  <a:lnTo>
                    <a:pt x="11338953" y="3553911"/>
                  </a:lnTo>
                  <a:lnTo>
                    <a:pt x="0" y="3553911"/>
                  </a:lnTo>
                  <a:lnTo>
                    <a:pt x="0" y="0"/>
                  </a:lnTo>
                  <a:close/>
                </a:path>
              </a:pathLst>
            </a:custGeom>
            <a:blipFill>
              <a:blip r:embed="rId3"/>
              <a:stretch>
                <a:fillRect t="-125054"/>
              </a:stretch>
            </a:blipFill>
          </p:spPr>
          <p:txBody>
            <a:bodyPr/>
            <a:lstStyle/>
            <a:p>
              <a:endParaRPr lang="uk-UA"/>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8778928" y="1933286"/>
            <a:ext cx="9066562" cy="6039937"/>
            <a:chOff x="0" y="0"/>
            <a:chExt cx="12088750" cy="8053249"/>
          </a:xfrm>
        </p:grpSpPr>
        <p:sp>
          <p:nvSpPr>
            <p:cNvPr id="3" name="Freeform 3"/>
            <p:cNvSpPr/>
            <p:nvPr/>
          </p:nvSpPr>
          <p:spPr>
            <a:xfrm>
              <a:off x="0" y="2743434"/>
              <a:ext cx="12088750" cy="5309816"/>
            </a:xfrm>
            <a:custGeom>
              <a:avLst/>
              <a:gdLst/>
              <a:ahLst/>
              <a:cxnLst/>
              <a:rect l="l" t="t" r="r" b="b"/>
              <a:pathLst>
                <a:path w="12088750" h="5309816">
                  <a:moveTo>
                    <a:pt x="0" y="0"/>
                  </a:moveTo>
                  <a:lnTo>
                    <a:pt x="12088750" y="0"/>
                  </a:lnTo>
                  <a:lnTo>
                    <a:pt x="12088750" y="5309815"/>
                  </a:lnTo>
                  <a:lnTo>
                    <a:pt x="0" y="5309815"/>
                  </a:lnTo>
                  <a:lnTo>
                    <a:pt x="0" y="0"/>
                  </a:lnTo>
                  <a:close/>
                </a:path>
              </a:pathLst>
            </a:custGeom>
            <a:blipFill>
              <a:blip r:embed="rId3"/>
              <a:stretch>
                <a:fillRect/>
              </a:stretch>
            </a:blipFill>
          </p:spPr>
          <p:txBody>
            <a:bodyPr/>
            <a:lstStyle/>
            <a:p>
              <a:endParaRPr lang="uk-UA"/>
            </a:p>
          </p:txBody>
        </p:sp>
        <p:sp>
          <p:nvSpPr>
            <p:cNvPr id="4" name="TextBox 4"/>
            <p:cNvSpPr txBox="1"/>
            <p:nvPr/>
          </p:nvSpPr>
          <p:spPr>
            <a:xfrm>
              <a:off x="2984007" y="-19050"/>
              <a:ext cx="7508856" cy="19115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By to naprawić, w stylach stron karty musimy dodać tę właściwość:</a:t>
              </a:r>
            </a:p>
          </p:txBody>
        </p:sp>
      </p:grpSp>
      <p:sp>
        <p:nvSpPr>
          <p:cNvPr id="5" name="TextBox 5"/>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Tylne strony</a:t>
            </a:r>
          </a:p>
        </p:txBody>
      </p:sp>
      <p:grpSp>
        <p:nvGrpSpPr>
          <p:cNvPr id="6" name="Group 6"/>
          <p:cNvGrpSpPr/>
          <p:nvPr/>
        </p:nvGrpSpPr>
        <p:grpSpPr>
          <a:xfrm>
            <a:off x="610658" y="1933286"/>
            <a:ext cx="5631642" cy="6007217"/>
            <a:chOff x="0" y="0"/>
            <a:chExt cx="7508856" cy="8009623"/>
          </a:xfrm>
        </p:grpSpPr>
        <p:sp>
          <p:nvSpPr>
            <p:cNvPr id="7" name="Freeform 7"/>
            <p:cNvSpPr/>
            <p:nvPr/>
          </p:nvSpPr>
          <p:spPr>
            <a:xfrm>
              <a:off x="0" y="3200624"/>
              <a:ext cx="7121899" cy="4808999"/>
            </a:xfrm>
            <a:custGeom>
              <a:avLst/>
              <a:gdLst/>
              <a:ahLst/>
              <a:cxnLst/>
              <a:rect l="l" t="t" r="r" b="b"/>
              <a:pathLst>
                <a:path w="7121899" h="4808999">
                  <a:moveTo>
                    <a:pt x="0" y="0"/>
                  </a:moveTo>
                  <a:lnTo>
                    <a:pt x="7121899" y="0"/>
                  </a:lnTo>
                  <a:lnTo>
                    <a:pt x="7121899" y="4808999"/>
                  </a:lnTo>
                  <a:lnTo>
                    <a:pt x="0" y="4808999"/>
                  </a:lnTo>
                  <a:lnTo>
                    <a:pt x="0" y="0"/>
                  </a:lnTo>
                  <a:close/>
                </a:path>
              </a:pathLst>
            </a:custGeom>
            <a:blipFill>
              <a:blip r:embed="rId4"/>
              <a:stretch>
                <a:fillRect/>
              </a:stretch>
            </a:blipFill>
          </p:spPr>
          <p:txBody>
            <a:bodyPr/>
            <a:lstStyle/>
            <a:p>
              <a:endParaRPr lang="uk-UA"/>
            </a:p>
          </p:txBody>
        </p:sp>
        <p:sp>
          <p:nvSpPr>
            <p:cNvPr id="8" name="TextBox 8"/>
            <p:cNvSpPr txBox="1"/>
            <p:nvPr/>
          </p:nvSpPr>
          <p:spPr>
            <a:xfrm>
              <a:off x="0" y="-19050"/>
              <a:ext cx="7508856" cy="1263874"/>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Po odwróceniu karty możemy zobaczyć to:</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6028347" y="5143500"/>
            <a:ext cx="6231305" cy="1646483"/>
          </a:xfrm>
          <a:custGeom>
            <a:avLst/>
            <a:gdLst/>
            <a:ahLst/>
            <a:cxnLst/>
            <a:rect l="l" t="t" r="r" b="b"/>
            <a:pathLst>
              <a:path w="6231305" h="1646483">
                <a:moveTo>
                  <a:pt x="0" y="0"/>
                </a:moveTo>
                <a:lnTo>
                  <a:pt x="6231306" y="0"/>
                </a:lnTo>
                <a:lnTo>
                  <a:pt x="6231306" y="1646483"/>
                </a:lnTo>
                <a:lnTo>
                  <a:pt x="0" y="1646483"/>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610658" y="432616"/>
            <a:ext cx="6139585" cy="100965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Efekt po najechaniu</a:t>
            </a:r>
          </a:p>
        </p:txBody>
      </p:sp>
      <p:sp>
        <p:nvSpPr>
          <p:cNvPr id="4" name="TextBox 4"/>
          <p:cNvSpPr txBox="1"/>
          <p:nvPr/>
        </p:nvSpPr>
        <p:spPr>
          <a:xfrm>
            <a:off x="610658" y="1914236"/>
            <a:ext cx="5631642" cy="1438443"/>
          </a:xfrm>
          <a:prstGeom prst="rect">
            <a:avLst/>
          </a:prstGeom>
        </p:spPr>
        <p:txBody>
          <a:bodyPr lIns="0" tIns="0" rIns="0" bIns="0" rtlCol="0" anchor="t">
            <a:spAutoFit/>
          </a:bodyPr>
          <a:lstStyle/>
          <a:p>
            <a:pPr algn="l">
              <a:lnSpc>
                <a:spcPts val="3882"/>
              </a:lnSpc>
            </a:pPr>
            <a:r>
              <a:rPr lang="en-US" sz="2986">
                <a:solidFill>
                  <a:srgbClr val="191919"/>
                </a:solidFill>
                <a:latin typeface="Clear Sans"/>
                <a:ea typeface="Clear Sans"/>
                <a:cs typeface="Clear Sans"/>
                <a:sym typeface="Clear Sans"/>
              </a:rPr>
              <a:t>Zostało nam tylko dodać animację odwracania karty po najechaniu myszką:</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a:off x="13525244" y="0"/>
            <a:ext cx="4762756" cy="10287000"/>
          </a:xfrm>
          <a:custGeom>
            <a:avLst/>
            <a:gdLst/>
            <a:ahLst/>
            <a:cxnLst/>
            <a:rect l="l" t="t" r="r" b="b"/>
            <a:pathLst>
              <a:path w="4762756" h="10287000">
                <a:moveTo>
                  <a:pt x="0" y="0"/>
                </a:moveTo>
                <a:lnTo>
                  <a:pt x="4762756" y="0"/>
                </a:lnTo>
                <a:lnTo>
                  <a:pt x="4762756" y="10287000"/>
                </a:lnTo>
                <a:lnTo>
                  <a:pt x="0" y="10287000"/>
                </a:lnTo>
                <a:lnTo>
                  <a:pt x="0" y="0"/>
                </a:lnTo>
                <a:close/>
              </a:path>
            </a:pathLst>
          </a:custGeom>
          <a:blipFill>
            <a:blip r:embed="rId3"/>
            <a:stretch>
              <a:fillRect/>
            </a:stretch>
          </a:blipFill>
        </p:spPr>
        <p:txBody>
          <a:bodyPr/>
          <a:lstStyle/>
          <a:p>
            <a:endParaRPr lang="uk-UA"/>
          </a:p>
        </p:txBody>
      </p:sp>
      <p:sp>
        <p:nvSpPr>
          <p:cNvPr id="3" name="TextBox 3"/>
          <p:cNvSpPr txBox="1"/>
          <p:nvPr/>
        </p:nvSpPr>
        <p:spPr>
          <a:xfrm>
            <a:off x="3004415" y="4133850"/>
            <a:ext cx="6139585" cy="1905000"/>
          </a:xfrm>
          <a:prstGeom prst="rect">
            <a:avLst/>
          </a:prstGeom>
        </p:spPr>
        <p:txBody>
          <a:bodyPr lIns="0" tIns="0" rIns="0" bIns="0" rtlCol="0" anchor="t">
            <a:spAutoFit/>
          </a:bodyPr>
          <a:lstStyle/>
          <a:p>
            <a:pPr algn="l">
              <a:lnSpc>
                <a:spcPts val="7073"/>
              </a:lnSpc>
            </a:pPr>
            <a:r>
              <a:rPr lang="en-US" sz="5894" b="1">
                <a:solidFill>
                  <a:srgbClr val="191919"/>
                </a:solidFill>
                <a:latin typeface="Alegreya Sans Medium"/>
                <a:ea typeface="Alegreya Sans Medium"/>
                <a:cs typeface="Alegreya Sans Medium"/>
                <a:sym typeface="Alegreya Sans Medium"/>
              </a:rPr>
              <a:t>Końcowy styl strony wygląda tak:</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3600" end="1165.833"/>
                </p14:media>
              </p:ext>
            </p:extLst>
          </p:nvPr>
        </p:nvPicPr>
        <p:blipFill>
          <a:blip r:embed="rId4"/>
          <a:srcRect/>
          <a:stretch>
            <a:fillRect/>
          </a:stretch>
        </p:blipFill>
        <p:spPr>
          <a:xfrm>
            <a:off x="0" y="0"/>
            <a:ext cx="23894709" cy="12942967"/>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3920269">
            <a:off x="13066203" y="-4196498"/>
            <a:ext cx="6226076" cy="8392995"/>
          </a:xfrm>
          <a:custGeom>
            <a:avLst/>
            <a:gdLst/>
            <a:ahLst/>
            <a:cxnLst/>
            <a:rect l="l" t="t" r="r" b="b"/>
            <a:pathLst>
              <a:path w="6226076" h="8392995">
                <a:moveTo>
                  <a:pt x="0" y="0"/>
                </a:moveTo>
                <a:lnTo>
                  <a:pt x="6226077" y="0"/>
                </a:lnTo>
                <a:lnTo>
                  <a:pt x="6226077" y="8392996"/>
                </a:lnTo>
                <a:lnTo>
                  <a:pt x="0" y="83929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443331" y="5960372"/>
            <a:ext cx="6781906" cy="6529835"/>
          </a:xfrm>
          <a:custGeom>
            <a:avLst/>
            <a:gdLst/>
            <a:ahLst/>
            <a:cxnLst/>
            <a:rect l="l" t="t" r="r" b="b"/>
            <a:pathLst>
              <a:path w="6781906" h="6529835">
                <a:moveTo>
                  <a:pt x="0" y="0"/>
                </a:moveTo>
                <a:lnTo>
                  <a:pt x="6781905" y="0"/>
                </a:lnTo>
                <a:lnTo>
                  <a:pt x="6781905" y="6529835"/>
                </a:lnTo>
                <a:lnTo>
                  <a:pt x="0" y="65298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Freeform 4"/>
          <p:cNvSpPr/>
          <p:nvPr/>
        </p:nvSpPr>
        <p:spPr>
          <a:xfrm>
            <a:off x="3176813" y="7703286"/>
            <a:ext cx="2991384" cy="1473936"/>
          </a:xfrm>
          <a:custGeom>
            <a:avLst/>
            <a:gdLst/>
            <a:ahLst/>
            <a:cxnLst/>
            <a:rect l="l" t="t" r="r" b="b"/>
            <a:pathLst>
              <a:path w="2991384" h="1473936">
                <a:moveTo>
                  <a:pt x="0" y="0"/>
                </a:moveTo>
                <a:lnTo>
                  <a:pt x="2991384" y="0"/>
                </a:lnTo>
                <a:lnTo>
                  <a:pt x="2991384" y="1473936"/>
                </a:lnTo>
                <a:lnTo>
                  <a:pt x="0" y="14739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5" name="TextBox 5"/>
          <p:cNvSpPr txBox="1"/>
          <p:nvPr/>
        </p:nvSpPr>
        <p:spPr>
          <a:xfrm>
            <a:off x="620742" y="435852"/>
            <a:ext cx="6320190" cy="2335997"/>
          </a:xfrm>
          <a:prstGeom prst="rect">
            <a:avLst/>
          </a:prstGeom>
        </p:spPr>
        <p:txBody>
          <a:bodyPr lIns="0" tIns="0" rIns="0" bIns="0" rtlCol="0" anchor="t">
            <a:spAutoFit/>
          </a:bodyPr>
          <a:lstStyle/>
          <a:p>
            <a:pPr algn="l">
              <a:lnSpc>
                <a:spcPts val="8640"/>
              </a:lnSpc>
            </a:pPr>
            <a:r>
              <a:rPr lang="en-US" sz="7200" b="1">
                <a:solidFill>
                  <a:srgbClr val="191919"/>
                </a:solidFill>
                <a:latin typeface="Alegreya Sans Medium"/>
                <a:ea typeface="Alegreya Sans Medium"/>
                <a:cs typeface="Alegreya Sans Medium"/>
                <a:sym typeface="Alegreya Sans Medium"/>
              </a:rPr>
              <a:t>Wydajność animacji</a:t>
            </a:r>
          </a:p>
        </p:txBody>
      </p:sp>
      <p:grpSp>
        <p:nvGrpSpPr>
          <p:cNvPr id="6" name="Group 6"/>
          <p:cNvGrpSpPr/>
          <p:nvPr/>
        </p:nvGrpSpPr>
        <p:grpSpPr>
          <a:xfrm>
            <a:off x="9986505" y="4306709"/>
            <a:ext cx="6192737" cy="3945822"/>
            <a:chOff x="0" y="0"/>
            <a:chExt cx="8256982" cy="5261096"/>
          </a:xfrm>
        </p:grpSpPr>
        <p:sp>
          <p:nvSpPr>
            <p:cNvPr id="7" name="TextBox 7"/>
            <p:cNvSpPr txBox="1"/>
            <p:nvPr/>
          </p:nvSpPr>
          <p:spPr>
            <a:xfrm>
              <a:off x="0" y="-28575"/>
              <a:ext cx="8256982" cy="581399"/>
            </a:xfrm>
            <a:prstGeom prst="rect">
              <a:avLst/>
            </a:prstGeom>
          </p:spPr>
          <p:txBody>
            <a:bodyPr lIns="0" tIns="0" rIns="0" bIns="0" rtlCol="0" anchor="t">
              <a:spAutoFit/>
            </a:bodyPr>
            <a:lstStyle/>
            <a:p>
              <a:pPr algn="l">
                <a:lnSpc>
                  <a:spcPts val="3080"/>
                </a:lnSpc>
              </a:pPr>
              <a:r>
                <a:rPr lang="en-US" sz="2800" b="1">
                  <a:solidFill>
                    <a:srgbClr val="191919"/>
                  </a:solidFill>
                  <a:latin typeface="Alegreya Sans Medium"/>
                  <a:ea typeface="Alegreya Sans Medium"/>
                  <a:cs typeface="Alegreya Sans Medium"/>
                  <a:sym typeface="Alegreya Sans Medium"/>
                </a:rPr>
                <a:t>Czym są lagi i spadki wydajności animacji?</a:t>
              </a:r>
            </a:p>
          </p:txBody>
        </p:sp>
        <p:sp>
          <p:nvSpPr>
            <p:cNvPr id="8" name="TextBox 8"/>
            <p:cNvSpPr txBox="1"/>
            <p:nvPr/>
          </p:nvSpPr>
          <p:spPr>
            <a:xfrm>
              <a:off x="0" y="1819649"/>
              <a:ext cx="8256982" cy="1086810"/>
            </a:xfrm>
            <a:prstGeom prst="rect">
              <a:avLst/>
            </a:prstGeom>
          </p:spPr>
          <p:txBody>
            <a:bodyPr lIns="0" tIns="0" rIns="0" bIns="0" rtlCol="0" anchor="t">
              <a:spAutoFit/>
            </a:bodyPr>
            <a:lstStyle/>
            <a:p>
              <a:pPr algn="l">
                <a:lnSpc>
                  <a:spcPts val="3080"/>
                </a:lnSpc>
              </a:pPr>
              <a:r>
                <a:rPr lang="en-US" sz="2800" b="1">
                  <a:solidFill>
                    <a:srgbClr val="191919"/>
                  </a:solidFill>
                  <a:latin typeface="Alegreya Sans Medium"/>
                  <a:ea typeface="Alegreya Sans Medium"/>
                  <a:cs typeface="Alegreya Sans Medium"/>
                  <a:sym typeface="Alegreya Sans Medium"/>
                </a:rPr>
                <a:t>Jak optymalizować animacje, by były płynne?</a:t>
              </a:r>
            </a:p>
          </p:txBody>
        </p:sp>
        <p:sp>
          <p:nvSpPr>
            <p:cNvPr id="9" name="TextBox 9"/>
            <p:cNvSpPr txBox="1"/>
            <p:nvPr/>
          </p:nvSpPr>
          <p:spPr>
            <a:xfrm>
              <a:off x="0" y="4174286"/>
              <a:ext cx="8256982" cy="1086810"/>
            </a:xfrm>
            <a:prstGeom prst="rect">
              <a:avLst/>
            </a:prstGeom>
          </p:spPr>
          <p:txBody>
            <a:bodyPr lIns="0" tIns="0" rIns="0" bIns="0" rtlCol="0" anchor="t">
              <a:spAutoFit/>
            </a:bodyPr>
            <a:lstStyle/>
            <a:p>
              <a:pPr algn="l">
                <a:lnSpc>
                  <a:spcPts val="3080"/>
                </a:lnSpc>
              </a:pPr>
              <a:r>
                <a:rPr lang="en-US" sz="2800" b="1">
                  <a:solidFill>
                    <a:srgbClr val="191919"/>
                  </a:solidFill>
                  <a:latin typeface="Alegreya Sans Medium"/>
                  <a:ea typeface="Alegreya Sans Medium"/>
                  <a:cs typeface="Alegreya Sans Medium"/>
                  <a:sym typeface="Alegreya Sans Medium"/>
                </a:rPr>
                <a:t>Jak optymalizować animacje, by były płynne?</a:t>
              </a:r>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4" name="Freeform 4"/>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
        <p:nvSpPr>
          <p:cNvPr id="5" name="Freeform 5"/>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uk-UA"/>
          </a:p>
        </p:txBody>
      </p:sp>
      <p:pic>
        <p:nvPicPr>
          <p:cNvPr id="6" name="Picture 6">
            <a:hlinkClick r:id="" action="ppaction://media"/>
          </p:cNvPr>
          <p:cNvPicPr>
            <a:picLocks noChangeAspect="1"/>
          </p:cNvPicPr>
          <p:nvPr>
            <a:videoFile r:link="rId1"/>
            <p:extLst>
              <p:ext uri="{DAA4B4D4-6D71-4841-9C94-3DE7FCFB9230}">
                <p14:media xmlns:p14="http://schemas.microsoft.com/office/powerpoint/2010/main" r:embed="rId2">
                  <p14:trim end="3166.668"/>
                </p14:media>
              </p:ext>
            </p:extLst>
          </p:nvPr>
        </p:nvPicPr>
        <p:blipFill>
          <a:blip r:embed="rId13"/>
          <a:srcRect l="39885" t="44036" r="38761" b="36772"/>
          <a:stretch>
            <a:fillRect/>
          </a:stretch>
        </p:blipFill>
        <p:spPr>
          <a:xfrm>
            <a:off x="9144000" y="6104004"/>
            <a:ext cx="5776697" cy="2812340"/>
          </a:xfrm>
          <a:prstGeom prst="rect">
            <a:avLst/>
          </a:prstGeom>
        </p:spPr>
      </p:pic>
      <p:sp>
        <p:nvSpPr>
          <p:cNvPr id="7" name="TextBox 7"/>
          <p:cNvSpPr txBox="1"/>
          <p:nvPr/>
        </p:nvSpPr>
        <p:spPr>
          <a:xfrm>
            <a:off x="1028700" y="442973"/>
            <a:ext cx="12068394" cy="3527146"/>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Jako praktyczne zadanie możesz spróbować zrobić taki efekt przycisku:</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6"/>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TextBox 2"/>
          <p:cNvSpPr txBox="1"/>
          <p:nvPr/>
        </p:nvSpPr>
        <p:spPr>
          <a:xfrm>
            <a:off x="3109803" y="4442401"/>
            <a:ext cx="12068394" cy="1306949"/>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Podsumowanie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sp>
        <p:nvSpPr>
          <p:cNvPr id="2" name="Freeform 2"/>
          <p:cNvSpPr/>
          <p:nvPr/>
        </p:nvSpPr>
        <p:spPr>
          <a:xfrm rot="-1391761">
            <a:off x="-5046395" y="1967871"/>
            <a:ext cx="9267406" cy="12492827"/>
          </a:xfrm>
          <a:custGeom>
            <a:avLst/>
            <a:gdLst/>
            <a:ahLst/>
            <a:cxnLst/>
            <a:rect l="l" t="t" r="r" b="b"/>
            <a:pathLst>
              <a:path w="9267406" h="12492827">
                <a:moveTo>
                  <a:pt x="0" y="0"/>
                </a:moveTo>
                <a:lnTo>
                  <a:pt x="9267406" y="0"/>
                </a:lnTo>
                <a:lnTo>
                  <a:pt x="9267406" y="12492827"/>
                </a:lnTo>
                <a:lnTo>
                  <a:pt x="0" y="1249282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uk-UA"/>
          </a:p>
        </p:txBody>
      </p:sp>
      <p:sp>
        <p:nvSpPr>
          <p:cNvPr id="3" name="Freeform 3"/>
          <p:cNvSpPr/>
          <p:nvPr/>
        </p:nvSpPr>
        <p:spPr>
          <a:xfrm>
            <a:off x="12775188" y="-4317446"/>
            <a:ext cx="8968224" cy="8634892"/>
          </a:xfrm>
          <a:custGeom>
            <a:avLst/>
            <a:gdLst/>
            <a:ahLst/>
            <a:cxnLst/>
            <a:rect l="l" t="t" r="r" b="b"/>
            <a:pathLst>
              <a:path w="8968224" h="8634892">
                <a:moveTo>
                  <a:pt x="0" y="0"/>
                </a:moveTo>
                <a:lnTo>
                  <a:pt x="8968224" y="0"/>
                </a:lnTo>
                <a:lnTo>
                  <a:pt x="8968224" y="8634892"/>
                </a:lnTo>
                <a:lnTo>
                  <a:pt x="0" y="86348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uk-UA"/>
          </a:p>
        </p:txBody>
      </p:sp>
      <p:sp>
        <p:nvSpPr>
          <p:cNvPr id="4" name="TextBox 4"/>
          <p:cNvSpPr txBox="1"/>
          <p:nvPr/>
        </p:nvSpPr>
        <p:spPr>
          <a:xfrm>
            <a:off x="4117005" y="3451082"/>
            <a:ext cx="10053990" cy="2417047"/>
          </a:xfrm>
          <a:prstGeom prst="rect">
            <a:avLst/>
          </a:prstGeom>
        </p:spPr>
        <p:txBody>
          <a:bodyPr lIns="0" tIns="0" rIns="0" bIns="0" rtlCol="0" anchor="t">
            <a:spAutoFit/>
          </a:bodyPr>
          <a:lstStyle/>
          <a:p>
            <a:pPr algn="ctr">
              <a:lnSpc>
                <a:spcPts val="8800"/>
              </a:lnSpc>
            </a:pPr>
            <a:r>
              <a:rPr lang="en-US" sz="8000" b="1">
                <a:solidFill>
                  <a:srgbClr val="191919"/>
                </a:solidFill>
                <a:latin typeface="Alegreya Sans Medium"/>
                <a:ea typeface="Alegreya Sans Medium"/>
                <a:cs typeface="Alegreya Sans Medium"/>
                <a:sym typeface="Alegreya Sans Medium"/>
              </a:rPr>
              <a:t>Bardzo dziękuję za uwagę!</a:t>
            </a:r>
          </a:p>
        </p:txBody>
      </p:sp>
      <p:sp>
        <p:nvSpPr>
          <p:cNvPr id="5" name="TextBox 5"/>
          <p:cNvSpPr txBox="1"/>
          <p:nvPr/>
        </p:nvSpPr>
        <p:spPr>
          <a:xfrm>
            <a:off x="4117005" y="9734145"/>
            <a:ext cx="10053990" cy="386043"/>
          </a:xfrm>
          <a:prstGeom prst="rect">
            <a:avLst/>
          </a:prstGeom>
        </p:spPr>
        <p:txBody>
          <a:bodyPr lIns="0" tIns="0" rIns="0" bIns="0" rtlCol="0" anchor="t">
            <a:spAutoFit/>
          </a:bodyPr>
          <a:lstStyle/>
          <a:p>
            <a:pPr algn="ctr">
              <a:lnSpc>
                <a:spcPts val="3080"/>
              </a:lnSpc>
            </a:pPr>
            <a:r>
              <a:rPr lang="en-US" sz="2800">
                <a:solidFill>
                  <a:srgbClr val="191919"/>
                </a:solidFill>
                <a:latin typeface="Clear Sans"/>
                <a:ea typeface="Clear Sans"/>
                <a:cs typeface="Clear Sans"/>
                <a:sym typeface="Clear Sans"/>
              </a:rPr>
              <a:t>Praca Romana Povoroznyka</a:t>
            </a:r>
          </a:p>
        </p:txBody>
      </p:sp>
      <p:sp>
        <p:nvSpPr>
          <p:cNvPr id="6" name="Freeform 6"/>
          <p:cNvSpPr/>
          <p:nvPr/>
        </p:nvSpPr>
        <p:spPr>
          <a:xfrm>
            <a:off x="16446245" y="2871666"/>
            <a:ext cx="2281713" cy="2196906"/>
          </a:xfrm>
          <a:custGeom>
            <a:avLst/>
            <a:gdLst/>
            <a:ahLst/>
            <a:cxnLst/>
            <a:rect l="l" t="t" r="r" b="b"/>
            <a:pathLst>
              <a:path w="2281713" h="2196906">
                <a:moveTo>
                  <a:pt x="0" y="0"/>
                </a:moveTo>
                <a:lnTo>
                  <a:pt x="2281713" y="0"/>
                </a:lnTo>
                <a:lnTo>
                  <a:pt x="2281713" y="2196907"/>
                </a:lnTo>
                <a:lnTo>
                  <a:pt x="0" y="21969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uk-UA"/>
          </a:p>
        </p:txBody>
      </p:sp>
      <p:sp>
        <p:nvSpPr>
          <p:cNvPr id="7" name="Freeform 7"/>
          <p:cNvSpPr/>
          <p:nvPr/>
        </p:nvSpPr>
        <p:spPr>
          <a:xfrm>
            <a:off x="1799731" y="8016263"/>
            <a:ext cx="4634548" cy="396043"/>
          </a:xfrm>
          <a:custGeom>
            <a:avLst/>
            <a:gdLst/>
            <a:ahLst/>
            <a:cxnLst/>
            <a:rect l="l" t="t" r="r" b="b"/>
            <a:pathLst>
              <a:path w="4634548" h="396043">
                <a:moveTo>
                  <a:pt x="0" y="0"/>
                </a:moveTo>
                <a:lnTo>
                  <a:pt x="4634548" y="0"/>
                </a:lnTo>
                <a:lnTo>
                  <a:pt x="4634548" y="396043"/>
                </a:lnTo>
                <a:lnTo>
                  <a:pt x="0" y="39604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uk-U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374463" y="5803965"/>
            <a:ext cx="9323955" cy="2485617"/>
            <a:chOff x="0" y="0"/>
            <a:chExt cx="12431940" cy="3314157"/>
          </a:xfrm>
        </p:grpSpPr>
        <p:grpSp>
          <p:nvGrpSpPr>
            <p:cNvPr id="3" name="Group 3"/>
            <p:cNvGrpSpPr/>
            <p:nvPr/>
          </p:nvGrpSpPr>
          <p:grpSpPr>
            <a:xfrm>
              <a:off x="10953492" y="0"/>
              <a:ext cx="1478448" cy="1478448"/>
              <a:chOff x="0" y="0"/>
              <a:chExt cx="210726" cy="210726"/>
            </a:xfrm>
          </p:grpSpPr>
          <p:sp>
            <p:nvSpPr>
              <p:cNvPr id="4" name="Freeform 4"/>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48627"/>
                </a:srgbClr>
              </a:solidFill>
            </p:spPr>
            <p:txBody>
              <a:bodyPr/>
              <a:lstStyle/>
              <a:p>
                <a:endParaRPr lang="uk-UA"/>
              </a:p>
            </p:txBody>
          </p:sp>
          <p:sp>
            <p:nvSpPr>
              <p:cNvPr id="5" name="TextBox 5"/>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grpSp>
          <p:nvGrpSpPr>
            <p:cNvPr id="6" name="Group 6"/>
            <p:cNvGrpSpPr/>
            <p:nvPr/>
          </p:nvGrpSpPr>
          <p:grpSpPr>
            <a:xfrm>
              <a:off x="10953492" y="1835708"/>
              <a:ext cx="1478448" cy="1478448"/>
              <a:chOff x="0" y="0"/>
              <a:chExt cx="210726" cy="210726"/>
            </a:xfrm>
          </p:grpSpPr>
          <p:sp>
            <p:nvSpPr>
              <p:cNvPr id="7" name="Freeform 7"/>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solidFill>
            </p:spPr>
            <p:txBody>
              <a:bodyPr/>
              <a:lstStyle/>
              <a:p>
                <a:endParaRPr lang="uk-UA"/>
              </a:p>
            </p:txBody>
          </p:sp>
          <p:sp>
            <p:nvSpPr>
              <p:cNvPr id="8" name="TextBox 8"/>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sp>
          <p:nvSpPr>
            <p:cNvPr id="9" name="AutoShape 9"/>
            <p:cNvSpPr/>
            <p:nvPr/>
          </p:nvSpPr>
          <p:spPr>
            <a:xfrm flipH="1">
              <a:off x="11692716" y="738521"/>
              <a:ext cx="0" cy="1836411"/>
            </a:xfrm>
            <a:prstGeom prst="line">
              <a:avLst/>
            </a:prstGeom>
            <a:ln w="101600" cap="flat">
              <a:solidFill>
                <a:srgbClr val="000000"/>
              </a:solidFill>
              <a:prstDash val="solid"/>
              <a:headEnd type="none" w="sm" len="sm"/>
              <a:tailEnd type="arrow" w="med" len="sm"/>
            </a:ln>
          </p:spPr>
          <p:txBody>
            <a:bodyPr/>
            <a:lstStyle/>
            <a:p>
              <a:endParaRPr lang="uk-UA"/>
            </a:p>
          </p:txBody>
        </p:sp>
        <p:sp>
          <p:nvSpPr>
            <p:cNvPr id="10" name="Freeform 10"/>
            <p:cNvSpPr/>
            <p:nvPr/>
          </p:nvSpPr>
          <p:spPr>
            <a:xfrm>
              <a:off x="0" y="631592"/>
              <a:ext cx="9326177" cy="2408233"/>
            </a:xfrm>
            <a:custGeom>
              <a:avLst/>
              <a:gdLst/>
              <a:ahLst/>
              <a:cxnLst/>
              <a:rect l="l" t="t" r="r" b="b"/>
              <a:pathLst>
                <a:path w="9326177" h="2408233">
                  <a:moveTo>
                    <a:pt x="0" y="0"/>
                  </a:moveTo>
                  <a:lnTo>
                    <a:pt x="9326177" y="0"/>
                  </a:lnTo>
                  <a:lnTo>
                    <a:pt x="9326177" y="2408233"/>
                  </a:lnTo>
                  <a:lnTo>
                    <a:pt x="0" y="2408233"/>
                  </a:lnTo>
                  <a:lnTo>
                    <a:pt x="0" y="0"/>
                  </a:lnTo>
                  <a:close/>
                </a:path>
              </a:pathLst>
            </a:custGeom>
            <a:blipFill>
              <a:blip r:embed="rId3"/>
              <a:stretch>
                <a:fillRect t="-107740" b="-7740"/>
              </a:stretch>
            </a:blipFill>
          </p:spPr>
          <p:txBody>
            <a:bodyPr/>
            <a:lstStyle/>
            <a:p>
              <a:endParaRPr lang="uk-UA"/>
            </a:p>
          </p:txBody>
        </p:sp>
      </p:grpSp>
      <p:sp>
        <p:nvSpPr>
          <p:cNvPr id="11" name="TextBox 11"/>
          <p:cNvSpPr txBox="1"/>
          <p:nvPr/>
        </p:nvSpPr>
        <p:spPr>
          <a:xfrm>
            <a:off x="12246302" y="1468030"/>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translateX(x)</a:t>
            </a:r>
          </a:p>
        </p:txBody>
      </p:sp>
      <p:sp>
        <p:nvSpPr>
          <p:cNvPr id="12" name="TextBox 12"/>
          <p:cNvSpPr txBox="1"/>
          <p:nvPr/>
        </p:nvSpPr>
        <p:spPr>
          <a:xfrm>
            <a:off x="12453671" y="2957141"/>
            <a:ext cx="4598260" cy="9074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Przemieszcza element w poziomie (X)</a:t>
            </a:r>
          </a:p>
        </p:txBody>
      </p:sp>
      <p:sp>
        <p:nvSpPr>
          <p:cNvPr id="13" name="TextBox 13"/>
          <p:cNvSpPr txBox="1"/>
          <p:nvPr/>
        </p:nvSpPr>
        <p:spPr>
          <a:xfrm>
            <a:off x="12246302" y="5395115"/>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translateY(y)</a:t>
            </a:r>
          </a:p>
        </p:txBody>
      </p:sp>
      <p:sp>
        <p:nvSpPr>
          <p:cNvPr id="14" name="TextBox 14"/>
          <p:cNvSpPr txBox="1"/>
          <p:nvPr/>
        </p:nvSpPr>
        <p:spPr>
          <a:xfrm>
            <a:off x="12453671" y="6884226"/>
            <a:ext cx="4598260" cy="9074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Przemieszcza element w pionie (Y)</a:t>
            </a:r>
          </a:p>
        </p:txBody>
      </p:sp>
      <p:grpSp>
        <p:nvGrpSpPr>
          <p:cNvPr id="15" name="Group 15"/>
          <p:cNvGrpSpPr/>
          <p:nvPr/>
        </p:nvGrpSpPr>
        <p:grpSpPr>
          <a:xfrm>
            <a:off x="374463" y="2128045"/>
            <a:ext cx="10091338" cy="1715342"/>
            <a:chOff x="0" y="0"/>
            <a:chExt cx="13455118" cy="2287122"/>
          </a:xfrm>
        </p:grpSpPr>
        <p:grpSp>
          <p:nvGrpSpPr>
            <p:cNvPr id="16" name="Group 16"/>
            <p:cNvGrpSpPr/>
            <p:nvPr/>
          </p:nvGrpSpPr>
          <p:grpSpPr>
            <a:xfrm>
              <a:off x="10050077" y="404337"/>
              <a:ext cx="1478448" cy="1478448"/>
              <a:chOff x="0" y="0"/>
              <a:chExt cx="210726" cy="210726"/>
            </a:xfrm>
          </p:grpSpPr>
          <p:sp>
            <p:nvSpPr>
              <p:cNvPr id="17" name="Freeform 17"/>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alpha val="48627"/>
                </a:srgbClr>
              </a:solidFill>
            </p:spPr>
            <p:txBody>
              <a:bodyPr/>
              <a:lstStyle/>
              <a:p>
                <a:endParaRPr lang="uk-UA"/>
              </a:p>
            </p:txBody>
          </p:sp>
          <p:sp>
            <p:nvSpPr>
              <p:cNvPr id="18" name="TextBox 18"/>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grpSp>
          <p:nvGrpSpPr>
            <p:cNvPr id="19" name="Group 19"/>
            <p:cNvGrpSpPr/>
            <p:nvPr/>
          </p:nvGrpSpPr>
          <p:grpSpPr>
            <a:xfrm>
              <a:off x="11976669" y="404337"/>
              <a:ext cx="1478448" cy="1478448"/>
              <a:chOff x="0" y="0"/>
              <a:chExt cx="210726" cy="210726"/>
            </a:xfrm>
          </p:grpSpPr>
          <p:sp>
            <p:nvSpPr>
              <p:cNvPr id="20" name="Freeform 20"/>
              <p:cNvSpPr/>
              <p:nvPr/>
            </p:nvSpPr>
            <p:spPr>
              <a:xfrm>
                <a:off x="0" y="0"/>
                <a:ext cx="210726" cy="210726"/>
              </a:xfrm>
              <a:custGeom>
                <a:avLst/>
                <a:gdLst/>
                <a:ahLst/>
                <a:cxnLst/>
                <a:rect l="l" t="t" r="r" b="b"/>
                <a:pathLst>
                  <a:path w="210726" h="210726">
                    <a:moveTo>
                      <a:pt x="0" y="0"/>
                    </a:moveTo>
                    <a:lnTo>
                      <a:pt x="210726" y="0"/>
                    </a:lnTo>
                    <a:lnTo>
                      <a:pt x="210726" y="210726"/>
                    </a:lnTo>
                    <a:lnTo>
                      <a:pt x="0" y="210726"/>
                    </a:lnTo>
                    <a:close/>
                  </a:path>
                </a:pathLst>
              </a:custGeom>
              <a:solidFill>
                <a:srgbClr val="123D33"/>
              </a:solidFill>
            </p:spPr>
            <p:txBody>
              <a:bodyPr/>
              <a:lstStyle/>
              <a:p>
                <a:endParaRPr lang="uk-UA"/>
              </a:p>
            </p:txBody>
          </p:sp>
          <p:sp>
            <p:nvSpPr>
              <p:cNvPr id="21" name="TextBox 21"/>
              <p:cNvSpPr txBox="1"/>
              <p:nvPr/>
            </p:nvSpPr>
            <p:spPr>
              <a:xfrm>
                <a:off x="0" y="-47625"/>
                <a:ext cx="210726" cy="258351"/>
              </a:xfrm>
              <a:prstGeom prst="rect">
                <a:avLst/>
              </a:prstGeom>
            </p:spPr>
            <p:txBody>
              <a:bodyPr lIns="50800" tIns="50800" rIns="50800" bIns="50800" rtlCol="0" anchor="ctr"/>
              <a:lstStyle/>
              <a:p>
                <a:pPr algn="ctr">
                  <a:lnSpc>
                    <a:spcPts val="2520"/>
                  </a:lnSpc>
                </a:pPr>
                <a:endParaRPr/>
              </a:p>
            </p:txBody>
          </p:sp>
        </p:grpSp>
        <p:sp>
          <p:nvSpPr>
            <p:cNvPr id="22" name="AutoShape 22"/>
            <p:cNvSpPr/>
            <p:nvPr/>
          </p:nvSpPr>
          <p:spPr>
            <a:xfrm flipV="1">
              <a:off x="10729419" y="1194361"/>
              <a:ext cx="1926593" cy="0"/>
            </a:xfrm>
            <a:prstGeom prst="line">
              <a:avLst/>
            </a:prstGeom>
            <a:ln w="101600" cap="flat">
              <a:solidFill>
                <a:srgbClr val="000000"/>
              </a:solidFill>
              <a:prstDash val="solid"/>
              <a:headEnd type="none" w="sm" len="sm"/>
              <a:tailEnd type="arrow" w="med" len="sm"/>
            </a:ln>
          </p:spPr>
          <p:txBody>
            <a:bodyPr/>
            <a:lstStyle/>
            <a:p>
              <a:endParaRPr lang="uk-UA"/>
            </a:p>
          </p:txBody>
        </p:sp>
        <p:sp>
          <p:nvSpPr>
            <p:cNvPr id="23" name="Freeform 23"/>
            <p:cNvSpPr/>
            <p:nvPr/>
          </p:nvSpPr>
          <p:spPr>
            <a:xfrm>
              <a:off x="0" y="0"/>
              <a:ext cx="9326177" cy="2287122"/>
            </a:xfrm>
            <a:custGeom>
              <a:avLst/>
              <a:gdLst/>
              <a:ahLst/>
              <a:cxnLst/>
              <a:rect l="l" t="t" r="r" b="b"/>
              <a:pathLst>
                <a:path w="9326177" h="2287122">
                  <a:moveTo>
                    <a:pt x="0" y="0"/>
                  </a:moveTo>
                  <a:lnTo>
                    <a:pt x="9326177" y="0"/>
                  </a:lnTo>
                  <a:lnTo>
                    <a:pt x="9326177" y="2287122"/>
                  </a:lnTo>
                  <a:lnTo>
                    <a:pt x="0" y="2287122"/>
                  </a:lnTo>
                  <a:lnTo>
                    <a:pt x="0" y="0"/>
                  </a:lnTo>
                  <a:close/>
                </a:path>
              </a:pathLst>
            </a:custGeom>
            <a:blipFill>
              <a:blip r:embed="rId3"/>
              <a:stretch>
                <a:fillRect b="-126890"/>
              </a:stretch>
            </a:blipFill>
          </p:spPr>
          <p:txBody>
            <a:bodyPr/>
            <a:lstStyle/>
            <a:p>
              <a:endParaRPr lang="uk-UA"/>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2EF"/>
        </a:solidFill>
        <a:effectLst/>
      </p:bgPr>
    </p:bg>
    <p:spTree>
      <p:nvGrpSpPr>
        <p:cNvPr id="1" name=""/>
        <p:cNvGrpSpPr/>
        <p:nvPr/>
      </p:nvGrpSpPr>
      <p:grpSpPr>
        <a:xfrm>
          <a:off x="0" y="0"/>
          <a:ext cx="0" cy="0"/>
          <a:chOff x="0" y="0"/>
          <a:chExt cx="0" cy="0"/>
        </a:xfrm>
      </p:grpSpPr>
      <p:grpSp>
        <p:nvGrpSpPr>
          <p:cNvPr id="2" name="Group 2"/>
          <p:cNvGrpSpPr/>
          <p:nvPr/>
        </p:nvGrpSpPr>
        <p:grpSpPr>
          <a:xfrm>
            <a:off x="11084371" y="4322328"/>
            <a:ext cx="7015469" cy="1950199"/>
            <a:chOff x="0" y="0"/>
            <a:chExt cx="1847696" cy="513633"/>
          </a:xfrm>
        </p:grpSpPr>
        <p:sp>
          <p:nvSpPr>
            <p:cNvPr id="3" name="Freeform 3"/>
            <p:cNvSpPr/>
            <p:nvPr/>
          </p:nvSpPr>
          <p:spPr>
            <a:xfrm>
              <a:off x="0" y="0"/>
              <a:ext cx="1847696" cy="513633"/>
            </a:xfrm>
            <a:custGeom>
              <a:avLst/>
              <a:gdLst/>
              <a:ahLst/>
              <a:cxnLst/>
              <a:rect l="l" t="t" r="r" b="b"/>
              <a:pathLst>
                <a:path w="1847696" h="513633">
                  <a:moveTo>
                    <a:pt x="0" y="0"/>
                  </a:moveTo>
                  <a:lnTo>
                    <a:pt x="1847696" y="0"/>
                  </a:lnTo>
                  <a:lnTo>
                    <a:pt x="1847696" y="513633"/>
                  </a:lnTo>
                  <a:lnTo>
                    <a:pt x="0" y="513633"/>
                  </a:lnTo>
                  <a:close/>
                </a:path>
              </a:pathLst>
            </a:custGeom>
            <a:solidFill>
              <a:srgbClr val="D3B094"/>
            </a:solidFill>
            <a:ln w="38100" cap="sq">
              <a:solidFill>
                <a:srgbClr val="A5593C"/>
              </a:solidFill>
              <a:prstDash val="solid"/>
              <a:miter/>
            </a:ln>
          </p:spPr>
          <p:txBody>
            <a:bodyPr/>
            <a:lstStyle/>
            <a:p>
              <a:endParaRPr lang="uk-UA"/>
            </a:p>
          </p:txBody>
        </p:sp>
        <p:sp>
          <p:nvSpPr>
            <p:cNvPr id="4" name="TextBox 4"/>
            <p:cNvSpPr txBox="1"/>
            <p:nvPr/>
          </p:nvSpPr>
          <p:spPr>
            <a:xfrm>
              <a:off x="0" y="-28575"/>
              <a:ext cx="1847696" cy="542208"/>
            </a:xfrm>
            <a:prstGeom prst="rect">
              <a:avLst/>
            </a:prstGeom>
          </p:spPr>
          <p:txBody>
            <a:bodyPr lIns="50800" tIns="50800" rIns="50800" bIns="50800" rtlCol="0" anchor="ctr"/>
            <a:lstStyle/>
            <a:p>
              <a:pPr algn="ctr">
                <a:lnSpc>
                  <a:spcPts val="1915"/>
                </a:lnSpc>
              </a:pPr>
              <a:endParaRPr/>
            </a:p>
          </p:txBody>
        </p:sp>
      </p:grpSp>
      <p:grpSp>
        <p:nvGrpSpPr>
          <p:cNvPr id="5" name="Group 5"/>
          <p:cNvGrpSpPr/>
          <p:nvPr/>
        </p:nvGrpSpPr>
        <p:grpSpPr>
          <a:xfrm>
            <a:off x="318203" y="7400012"/>
            <a:ext cx="9627986" cy="2073114"/>
            <a:chOff x="0" y="0"/>
            <a:chExt cx="12837315" cy="2764152"/>
          </a:xfrm>
        </p:grpSpPr>
        <p:grpSp>
          <p:nvGrpSpPr>
            <p:cNvPr id="6" name="Group 6"/>
            <p:cNvGrpSpPr/>
            <p:nvPr/>
          </p:nvGrpSpPr>
          <p:grpSpPr>
            <a:xfrm>
              <a:off x="8307633" y="225529"/>
              <a:ext cx="2538622" cy="2538622"/>
              <a:chOff x="0" y="0"/>
              <a:chExt cx="361834" cy="361834"/>
            </a:xfrm>
          </p:grpSpPr>
          <p:sp>
            <p:nvSpPr>
              <p:cNvPr id="7" name="Freeform 7"/>
              <p:cNvSpPr/>
              <p:nvPr/>
            </p:nvSpPr>
            <p:spPr>
              <a:xfrm>
                <a:off x="0" y="0"/>
                <a:ext cx="361834" cy="361834"/>
              </a:xfrm>
              <a:custGeom>
                <a:avLst/>
                <a:gdLst/>
                <a:ahLst/>
                <a:cxnLst/>
                <a:rect l="l" t="t" r="r" b="b"/>
                <a:pathLst>
                  <a:path w="361834" h="361834">
                    <a:moveTo>
                      <a:pt x="0" y="0"/>
                    </a:moveTo>
                    <a:lnTo>
                      <a:pt x="361834" y="0"/>
                    </a:lnTo>
                    <a:lnTo>
                      <a:pt x="361834" y="361834"/>
                    </a:lnTo>
                    <a:lnTo>
                      <a:pt x="0" y="361834"/>
                    </a:lnTo>
                    <a:close/>
                  </a:path>
                </a:pathLst>
              </a:custGeom>
              <a:solidFill>
                <a:srgbClr val="123D33">
                  <a:alpha val="48627"/>
                </a:srgbClr>
              </a:solidFill>
            </p:spPr>
            <p:txBody>
              <a:bodyPr/>
              <a:lstStyle/>
              <a:p>
                <a:endParaRPr lang="uk-UA"/>
              </a:p>
            </p:txBody>
          </p:sp>
          <p:sp>
            <p:nvSpPr>
              <p:cNvPr id="8" name="TextBox 8"/>
              <p:cNvSpPr txBox="1"/>
              <p:nvPr/>
            </p:nvSpPr>
            <p:spPr>
              <a:xfrm>
                <a:off x="0" y="-47625"/>
                <a:ext cx="361834" cy="409459"/>
              </a:xfrm>
              <a:prstGeom prst="rect">
                <a:avLst/>
              </a:prstGeom>
            </p:spPr>
            <p:txBody>
              <a:bodyPr lIns="50800" tIns="50800" rIns="50800" bIns="50800" rtlCol="0" anchor="ctr"/>
              <a:lstStyle/>
              <a:p>
                <a:pPr algn="ctr">
                  <a:lnSpc>
                    <a:spcPts val="2520"/>
                  </a:lnSpc>
                </a:pPr>
                <a:endParaRPr/>
              </a:p>
            </p:txBody>
          </p:sp>
        </p:grpSp>
        <p:grpSp>
          <p:nvGrpSpPr>
            <p:cNvPr id="9" name="Group 9"/>
            <p:cNvGrpSpPr/>
            <p:nvPr/>
          </p:nvGrpSpPr>
          <p:grpSpPr>
            <a:xfrm>
              <a:off x="11568004" y="860185"/>
              <a:ext cx="1269311" cy="1269311"/>
              <a:chOff x="0" y="0"/>
              <a:chExt cx="180917" cy="180917"/>
            </a:xfrm>
          </p:grpSpPr>
          <p:sp>
            <p:nvSpPr>
              <p:cNvPr id="10" name="Freeform 10"/>
              <p:cNvSpPr/>
              <p:nvPr/>
            </p:nvSpPr>
            <p:spPr>
              <a:xfrm>
                <a:off x="0" y="0"/>
                <a:ext cx="180917" cy="180917"/>
              </a:xfrm>
              <a:custGeom>
                <a:avLst/>
                <a:gdLst/>
                <a:ahLst/>
                <a:cxnLst/>
                <a:rect l="l" t="t" r="r" b="b"/>
                <a:pathLst>
                  <a:path w="180917" h="180917">
                    <a:moveTo>
                      <a:pt x="0" y="0"/>
                    </a:moveTo>
                    <a:lnTo>
                      <a:pt x="180917" y="0"/>
                    </a:lnTo>
                    <a:lnTo>
                      <a:pt x="180917" y="180917"/>
                    </a:lnTo>
                    <a:lnTo>
                      <a:pt x="0" y="180917"/>
                    </a:lnTo>
                    <a:close/>
                  </a:path>
                </a:pathLst>
              </a:custGeom>
              <a:solidFill>
                <a:srgbClr val="123D33"/>
              </a:solidFill>
              <a:ln w="38100" cap="sq">
                <a:solidFill>
                  <a:srgbClr val="000000"/>
                </a:solidFill>
                <a:prstDash val="solid"/>
                <a:miter/>
              </a:ln>
            </p:spPr>
            <p:txBody>
              <a:bodyPr/>
              <a:lstStyle/>
              <a:p>
                <a:endParaRPr lang="uk-UA"/>
              </a:p>
            </p:txBody>
          </p:sp>
          <p:sp>
            <p:nvSpPr>
              <p:cNvPr id="11" name="TextBox 11"/>
              <p:cNvSpPr txBox="1"/>
              <p:nvPr/>
            </p:nvSpPr>
            <p:spPr>
              <a:xfrm>
                <a:off x="0" y="-47625"/>
                <a:ext cx="180917" cy="228542"/>
              </a:xfrm>
              <a:prstGeom prst="rect">
                <a:avLst/>
              </a:prstGeom>
            </p:spPr>
            <p:txBody>
              <a:bodyPr lIns="50800" tIns="50800" rIns="50800" bIns="50800" rtlCol="0" anchor="ctr"/>
              <a:lstStyle/>
              <a:p>
                <a:pPr algn="ctr">
                  <a:lnSpc>
                    <a:spcPts val="2520"/>
                  </a:lnSpc>
                </a:pPr>
                <a:endParaRPr/>
              </a:p>
            </p:txBody>
          </p:sp>
        </p:grpSp>
        <p:sp>
          <p:nvSpPr>
            <p:cNvPr id="12" name="Freeform 12"/>
            <p:cNvSpPr/>
            <p:nvPr/>
          </p:nvSpPr>
          <p:spPr>
            <a:xfrm>
              <a:off x="0" y="0"/>
              <a:ext cx="7063838" cy="2129496"/>
            </a:xfrm>
            <a:custGeom>
              <a:avLst/>
              <a:gdLst/>
              <a:ahLst/>
              <a:cxnLst/>
              <a:rect l="l" t="t" r="r" b="b"/>
              <a:pathLst>
                <a:path w="7063838" h="2129496">
                  <a:moveTo>
                    <a:pt x="0" y="0"/>
                  </a:moveTo>
                  <a:lnTo>
                    <a:pt x="7063838" y="0"/>
                  </a:lnTo>
                  <a:lnTo>
                    <a:pt x="7063838" y="2129496"/>
                  </a:lnTo>
                  <a:lnTo>
                    <a:pt x="0" y="2129496"/>
                  </a:lnTo>
                  <a:lnTo>
                    <a:pt x="0" y="0"/>
                  </a:lnTo>
                  <a:close/>
                </a:path>
              </a:pathLst>
            </a:custGeom>
            <a:blipFill>
              <a:blip r:embed="rId3"/>
              <a:stretch>
                <a:fillRect t="-272450"/>
              </a:stretch>
            </a:blipFill>
          </p:spPr>
          <p:txBody>
            <a:bodyPr/>
            <a:lstStyle/>
            <a:p>
              <a:endParaRPr lang="uk-UA"/>
            </a:p>
          </p:txBody>
        </p:sp>
      </p:grpSp>
      <p:sp>
        <p:nvSpPr>
          <p:cNvPr id="13" name="TextBox 13"/>
          <p:cNvSpPr txBox="1"/>
          <p:nvPr/>
        </p:nvSpPr>
        <p:spPr>
          <a:xfrm>
            <a:off x="12085607" y="885825"/>
            <a:ext cx="5012998" cy="1238250"/>
          </a:xfrm>
          <a:prstGeom prst="rect">
            <a:avLst/>
          </a:prstGeom>
        </p:spPr>
        <p:txBody>
          <a:bodyPr lIns="0" tIns="0" rIns="0" bIns="0" rtlCol="0" anchor="t">
            <a:spAutoFit/>
          </a:bodyPr>
          <a:lstStyle/>
          <a:p>
            <a:pPr algn="ctr">
              <a:lnSpc>
                <a:spcPts val="8640"/>
              </a:lnSpc>
            </a:pPr>
            <a:r>
              <a:rPr lang="en-US" sz="7200">
                <a:solidFill>
                  <a:srgbClr val="191919"/>
                </a:solidFill>
                <a:latin typeface="Alegreya Sans"/>
                <a:ea typeface="Alegreya Sans"/>
                <a:cs typeface="Alegreya Sans"/>
                <a:sym typeface="Alegreya Sans"/>
              </a:rPr>
              <a:t>scale(sx, sy)</a:t>
            </a:r>
          </a:p>
        </p:txBody>
      </p:sp>
      <p:sp>
        <p:nvSpPr>
          <p:cNvPr id="14" name="TextBox 14"/>
          <p:cNvSpPr txBox="1"/>
          <p:nvPr/>
        </p:nvSpPr>
        <p:spPr>
          <a:xfrm>
            <a:off x="12292976" y="2298006"/>
            <a:ext cx="4598260" cy="1821815"/>
          </a:xfrm>
          <a:prstGeom prst="rect">
            <a:avLst/>
          </a:prstGeom>
        </p:spPr>
        <p:txBody>
          <a:bodyPr lIns="0" tIns="0" rIns="0" bIns="0" rtlCol="0" anchor="t">
            <a:spAutoFit/>
          </a:bodyPr>
          <a:lstStyle/>
          <a:p>
            <a:pPr algn="ctr">
              <a:lnSpc>
                <a:spcPts val="3639"/>
              </a:lnSpc>
            </a:pPr>
            <a:r>
              <a:rPr lang="en-US" sz="2799">
                <a:solidFill>
                  <a:srgbClr val="191919"/>
                </a:solidFill>
                <a:latin typeface="Clear Sans"/>
                <a:ea typeface="Clear Sans"/>
                <a:cs typeface="Clear Sans"/>
                <a:sym typeface="Clear Sans"/>
              </a:rPr>
              <a:t>Zwiększa lub zmniejsza rozmiar elementu.</a:t>
            </a:r>
          </a:p>
          <a:p>
            <a:pPr algn="ctr">
              <a:lnSpc>
                <a:spcPts val="3639"/>
              </a:lnSpc>
            </a:pPr>
            <a:endParaRPr lang="en-US" sz="2799">
              <a:solidFill>
                <a:srgbClr val="191919"/>
              </a:solidFill>
              <a:latin typeface="Clear Sans"/>
              <a:ea typeface="Clear Sans"/>
              <a:cs typeface="Clear Sans"/>
              <a:sym typeface="Clear Sans"/>
            </a:endParaRPr>
          </a:p>
          <a:p>
            <a:pPr algn="ctr">
              <a:lnSpc>
                <a:spcPts val="3639"/>
              </a:lnSpc>
            </a:pPr>
            <a:r>
              <a:rPr lang="en-US" sz="2799">
                <a:solidFill>
                  <a:srgbClr val="191919"/>
                </a:solidFill>
                <a:latin typeface="Clear Sans"/>
                <a:ea typeface="Clear Sans"/>
                <a:cs typeface="Clear Sans"/>
                <a:sym typeface="Clear Sans"/>
              </a:rPr>
              <a:t>sx, sy - liczba lub procent</a:t>
            </a:r>
          </a:p>
        </p:txBody>
      </p:sp>
      <p:sp>
        <p:nvSpPr>
          <p:cNvPr id="15" name="TextBox 15"/>
          <p:cNvSpPr txBox="1"/>
          <p:nvPr/>
        </p:nvSpPr>
        <p:spPr>
          <a:xfrm>
            <a:off x="11084371" y="4421622"/>
            <a:ext cx="3507735" cy="1676400"/>
          </a:xfrm>
          <a:prstGeom prst="rect">
            <a:avLst/>
          </a:prstGeom>
        </p:spPr>
        <p:txBody>
          <a:bodyPr lIns="0" tIns="0" rIns="0" bIns="0" rtlCol="0" anchor="t">
            <a:spAutoFit/>
          </a:bodyPr>
          <a:lstStyle/>
          <a:p>
            <a:pPr algn="ctr">
              <a:lnSpc>
                <a:spcPts val="3359"/>
              </a:lnSpc>
              <a:spcBef>
                <a:spcPct val="0"/>
              </a:spcBef>
            </a:pPr>
            <a:r>
              <a:rPr lang="en-US" sz="2799" b="1">
                <a:solidFill>
                  <a:srgbClr val="191919"/>
                </a:solidFill>
                <a:latin typeface="Clear Sans Medium"/>
                <a:ea typeface="Clear Sans Medium"/>
                <a:cs typeface="Clear Sans Medium"/>
                <a:sym typeface="Clear Sans Medium"/>
              </a:rPr>
              <a:t>od 0 do 1 </a:t>
            </a:r>
          </a:p>
          <a:p>
            <a:pPr algn="ctr">
              <a:lnSpc>
                <a:spcPts val="3359"/>
              </a:lnSpc>
              <a:spcBef>
                <a:spcPct val="0"/>
              </a:spcBef>
            </a:pPr>
            <a:r>
              <a:rPr lang="en-US" sz="2799">
                <a:solidFill>
                  <a:srgbClr val="191919"/>
                </a:solidFill>
                <a:latin typeface="Clear Sans"/>
                <a:ea typeface="Clear Sans"/>
                <a:cs typeface="Clear Sans"/>
                <a:sym typeface="Clear Sans"/>
              </a:rPr>
              <a:t>lub</a:t>
            </a:r>
          </a:p>
          <a:p>
            <a:pPr algn="ctr">
              <a:lnSpc>
                <a:spcPts val="3359"/>
              </a:lnSpc>
              <a:spcBef>
                <a:spcPct val="0"/>
              </a:spcBef>
            </a:pPr>
            <a:r>
              <a:rPr lang="en-US" sz="2799" b="1">
                <a:solidFill>
                  <a:srgbClr val="191919"/>
                </a:solidFill>
                <a:latin typeface="Clear Sans Medium"/>
                <a:ea typeface="Clear Sans Medium"/>
                <a:cs typeface="Clear Sans Medium"/>
                <a:sym typeface="Clear Sans Medium"/>
              </a:rPr>
              <a:t>od 0% do 100% zmniejszamy objekt </a:t>
            </a:r>
          </a:p>
        </p:txBody>
      </p:sp>
      <p:sp>
        <p:nvSpPr>
          <p:cNvPr id="16" name="TextBox 16"/>
          <p:cNvSpPr txBox="1"/>
          <p:nvPr/>
        </p:nvSpPr>
        <p:spPr>
          <a:xfrm>
            <a:off x="14592106" y="4421622"/>
            <a:ext cx="3507735" cy="1676400"/>
          </a:xfrm>
          <a:prstGeom prst="rect">
            <a:avLst/>
          </a:prstGeom>
        </p:spPr>
        <p:txBody>
          <a:bodyPr lIns="0" tIns="0" rIns="0" bIns="0" rtlCol="0" anchor="t">
            <a:spAutoFit/>
          </a:bodyPr>
          <a:lstStyle/>
          <a:p>
            <a:pPr algn="ctr">
              <a:lnSpc>
                <a:spcPts val="3359"/>
              </a:lnSpc>
              <a:spcBef>
                <a:spcPct val="0"/>
              </a:spcBef>
            </a:pPr>
            <a:r>
              <a:rPr lang="en-US" sz="2799" b="1">
                <a:solidFill>
                  <a:srgbClr val="191919"/>
                </a:solidFill>
                <a:latin typeface="Clear Sans Medium"/>
                <a:ea typeface="Clear Sans Medium"/>
                <a:cs typeface="Clear Sans Medium"/>
                <a:sym typeface="Clear Sans Medium"/>
              </a:rPr>
              <a:t>od 1 </a:t>
            </a:r>
          </a:p>
          <a:p>
            <a:pPr algn="ctr">
              <a:lnSpc>
                <a:spcPts val="3359"/>
              </a:lnSpc>
              <a:spcBef>
                <a:spcPct val="0"/>
              </a:spcBef>
            </a:pPr>
            <a:r>
              <a:rPr lang="en-US" sz="2799">
                <a:solidFill>
                  <a:srgbClr val="191919"/>
                </a:solidFill>
                <a:latin typeface="Clear Sans"/>
                <a:ea typeface="Clear Sans"/>
                <a:cs typeface="Clear Sans"/>
                <a:sym typeface="Clear Sans"/>
              </a:rPr>
              <a:t>lub</a:t>
            </a:r>
          </a:p>
          <a:p>
            <a:pPr algn="ctr">
              <a:lnSpc>
                <a:spcPts val="3359"/>
              </a:lnSpc>
              <a:spcBef>
                <a:spcPct val="0"/>
              </a:spcBef>
            </a:pPr>
            <a:r>
              <a:rPr lang="en-US" sz="2799" b="1">
                <a:solidFill>
                  <a:srgbClr val="191919"/>
                </a:solidFill>
                <a:latin typeface="Clear Sans Medium"/>
                <a:ea typeface="Clear Sans Medium"/>
                <a:cs typeface="Clear Sans Medium"/>
                <a:sym typeface="Clear Sans Medium"/>
              </a:rPr>
              <a:t>od 100% zwiększamy objekt </a:t>
            </a:r>
          </a:p>
        </p:txBody>
      </p:sp>
      <p:sp>
        <p:nvSpPr>
          <p:cNvPr id="17" name="TextBox 17"/>
          <p:cNvSpPr txBox="1"/>
          <p:nvPr/>
        </p:nvSpPr>
        <p:spPr>
          <a:xfrm>
            <a:off x="12085607" y="6676501"/>
            <a:ext cx="5465757" cy="1821815"/>
          </a:xfrm>
          <a:prstGeom prst="rect">
            <a:avLst/>
          </a:prstGeom>
        </p:spPr>
        <p:txBody>
          <a:bodyPr lIns="0" tIns="0" rIns="0" bIns="0" rtlCol="0" anchor="t">
            <a:spAutoFit/>
          </a:bodyPr>
          <a:lstStyle/>
          <a:p>
            <a:pPr algn="ctr">
              <a:lnSpc>
                <a:spcPts val="3639"/>
              </a:lnSpc>
              <a:spcBef>
                <a:spcPct val="0"/>
              </a:spcBef>
            </a:pPr>
            <a:r>
              <a:rPr lang="en-US" sz="2799">
                <a:solidFill>
                  <a:srgbClr val="191919"/>
                </a:solidFill>
                <a:latin typeface="Clear Sans"/>
                <a:ea typeface="Clear Sans"/>
                <a:cs typeface="Clear Sans"/>
                <a:sym typeface="Clear Sans"/>
              </a:rPr>
              <a:t>Czasami drugi argument nie jest uwzględniony, jeśli chcemy zachować proporcje boków, więc jest opcjonalny</a:t>
            </a:r>
          </a:p>
        </p:txBody>
      </p:sp>
      <p:grpSp>
        <p:nvGrpSpPr>
          <p:cNvPr id="18" name="Group 18"/>
          <p:cNvGrpSpPr/>
          <p:nvPr/>
        </p:nvGrpSpPr>
        <p:grpSpPr>
          <a:xfrm>
            <a:off x="318203" y="3762495"/>
            <a:ext cx="9833322" cy="1903967"/>
            <a:chOff x="0" y="0"/>
            <a:chExt cx="13111096" cy="2538622"/>
          </a:xfrm>
        </p:grpSpPr>
        <p:grpSp>
          <p:nvGrpSpPr>
            <p:cNvPr id="19" name="Group 19"/>
            <p:cNvGrpSpPr/>
            <p:nvPr/>
          </p:nvGrpSpPr>
          <p:grpSpPr>
            <a:xfrm>
              <a:off x="10572474" y="0"/>
              <a:ext cx="2538622" cy="2538622"/>
              <a:chOff x="0" y="0"/>
              <a:chExt cx="361834" cy="361834"/>
            </a:xfrm>
          </p:grpSpPr>
          <p:sp>
            <p:nvSpPr>
              <p:cNvPr id="20" name="Freeform 20"/>
              <p:cNvSpPr/>
              <p:nvPr/>
            </p:nvSpPr>
            <p:spPr>
              <a:xfrm>
                <a:off x="0" y="0"/>
                <a:ext cx="361834" cy="361834"/>
              </a:xfrm>
              <a:custGeom>
                <a:avLst/>
                <a:gdLst/>
                <a:ahLst/>
                <a:cxnLst/>
                <a:rect l="l" t="t" r="r" b="b"/>
                <a:pathLst>
                  <a:path w="361834" h="361834">
                    <a:moveTo>
                      <a:pt x="0" y="0"/>
                    </a:moveTo>
                    <a:lnTo>
                      <a:pt x="361834" y="0"/>
                    </a:lnTo>
                    <a:lnTo>
                      <a:pt x="361834" y="361834"/>
                    </a:lnTo>
                    <a:lnTo>
                      <a:pt x="0" y="361834"/>
                    </a:lnTo>
                    <a:close/>
                  </a:path>
                </a:pathLst>
              </a:custGeom>
              <a:solidFill>
                <a:srgbClr val="123D33"/>
              </a:solidFill>
            </p:spPr>
            <p:txBody>
              <a:bodyPr/>
              <a:lstStyle/>
              <a:p>
                <a:endParaRPr lang="uk-UA"/>
              </a:p>
            </p:txBody>
          </p:sp>
          <p:sp>
            <p:nvSpPr>
              <p:cNvPr id="21" name="TextBox 21"/>
              <p:cNvSpPr txBox="1"/>
              <p:nvPr/>
            </p:nvSpPr>
            <p:spPr>
              <a:xfrm>
                <a:off x="0" y="-47625"/>
                <a:ext cx="361834" cy="409459"/>
              </a:xfrm>
              <a:prstGeom prst="rect">
                <a:avLst/>
              </a:prstGeom>
            </p:spPr>
            <p:txBody>
              <a:bodyPr lIns="50800" tIns="50800" rIns="50800" bIns="50800" rtlCol="0" anchor="ctr"/>
              <a:lstStyle/>
              <a:p>
                <a:pPr algn="ctr">
                  <a:lnSpc>
                    <a:spcPts val="2520"/>
                  </a:lnSpc>
                </a:pPr>
                <a:endParaRPr/>
              </a:p>
            </p:txBody>
          </p:sp>
        </p:grpSp>
        <p:grpSp>
          <p:nvGrpSpPr>
            <p:cNvPr id="22" name="Group 22"/>
            <p:cNvGrpSpPr/>
            <p:nvPr/>
          </p:nvGrpSpPr>
          <p:grpSpPr>
            <a:xfrm>
              <a:off x="8581414" y="634656"/>
              <a:ext cx="1269311" cy="1269311"/>
              <a:chOff x="0" y="0"/>
              <a:chExt cx="180917" cy="180917"/>
            </a:xfrm>
          </p:grpSpPr>
          <p:sp>
            <p:nvSpPr>
              <p:cNvPr id="23" name="Freeform 23"/>
              <p:cNvSpPr/>
              <p:nvPr/>
            </p:nvSpPr>
            <p:spPr>
              <a:xfrm>
                <a:off x="0" y="0"/>
                <a:ext cx="180917" cy="180917"/>
              </a:xfrm>
              <a:custGeom>
                <a:avLst/>
                <a:gdLst/>
                <a:ahLst/>
                <a:cxnLst/>
                <a:rect l="l" t="t" r="r" b="b"/>
                <a:pathLst>
                  <a:path w="180917" h="180917">
                    <a:moveTo>
                      <a:pt x="0" y="0"/>
                    </a:moveTo>
                    <a:lnTo>
                      <a:pt x="180917" y="0"/>
                    </a:lnTo>
                    <a:lnTo>
                      <a:pt x="180917" y="180917"/>
                    </a:lnTo>
                    <a:lnTo>
                      <a:pt x="0" y="180917"/>
                    </a:lnTo>
                    <a:close/>
                  </a:path>
                </a:pathLst>
              </a:custGeom>
              <a:solidFill>
                <a:srgbClr val="123D33">
                  <a:alpha val="48627"/>
                </a:srgbClr>
              </a:solidFill>
              <a:ln w="38100" cap="sq">
                <a:solidFill>
                  <a:srgbClr val="000000">
                    <a:alpha val="48627"/>
                  </a:srgbClr>
                </a:solidFill>
                <a:prstDash val="solid"/>
                <a:miter/>
              </a:ln>
            </p:spPr>
            <p:txBody>
              <a:bodyPr/>
              <a:lstStyle/>
              <a:p>
                <a:endParaRPr lang="uk-UA"/>
              </a:p>
            </p:txBody>
          </p:sp>
          <p:sp>
            <p:nvSpPr>
              <p:cNvPr id="24" name="TextBox 24"/>
              <p:cNvSpPr txBox="1"/>
              <p:nvPr/>
            </p:nvSpPr>
            <p:spPr>
              <a:xfrm>
                <a:off x="0" y="-47625"/>
                <a:ext cx="180917" cy="228542"/>
              </a:xfrm>
              <a:prstGeom prst="rect">
                <a:avLst/>
              </a:prstGeom>
            </p:spPr>
            <p:txBody>
              <a:bodyPr lIns="50800" tIns="50800" rIns="50800" bIns="50800" rtlCol="0" anchor="ctr"/>
              <a:lstStyle/>
              <a:p>
                <a:pPr algn="ctr">
                  <a:lnSpc>
                    <a:spcPts val="2520"/>
                  </a:lnSpc>
                </a:pPr>
                <a:endParaRPr/>
              </a:p>
            </p:txBody>
          </p:sp>
        </p:grpSp>
        <p:sp>
          <p:nvSpPr>
            <p:cNvPr id="25" name="Freeform 25"/>
            <p:cNvSpPr/>
            <p:nvPr/>
          </p:nvSpPr>
          <p:spPr>
            <a:xfrm>
              <a:off x="0" y="476435"/>
              <a:ext cx="7063838" cy="1980545"/>
            </a:xfrm>
            <a:custGeom>
              <a:avLst/>
              <a:gdLst/>
              <a:ahLst/>
              <a:cxnLst/>
              <a:rect l="l" t="t" r="r" b="b"/>
              <a:pathLst>
                <a:path w="7063838" h="1980545">
                  <a:moveTo>
                    <a:pt x="0" y="0"/>
                  </a:moveTo>
                  <a:lnTo>
                    <a:pt x="7063838" y="0"/>
                  </a:lnTo>
                  <a:lnTo>
                    <a:pt x="7063838" y="1980545"/>
                  </a:lnTo>
                  <a:lnTo>
                    <a:pt x="0" y="1980545"/>
                  </a:lnTo>
                  <a:lnTo>
                    <a:pt x="0" y="0"/>
                  </a:lnTo>
                  <a:close/>
                </a:path>
              </a:pathLst>
            </a:custGeom>
            <a:blipFill>
              <a:blip r:embed="rId3"/>
              <a:stretch>
                <a:fillRect t="-149411" b="-151050"/>
              </a:stretch>
            </a:blipFill>
          </p:spPr>
          <p:txBody>
            <a:bodyPr/>
            <a:lstStyle/>
            <a:p>
              <a:endParaRPr lang="uk-UA"/>
            </a:p>
          </p:txBody>
        </p:sp>
      </p:grpSp>
      <p:grpSp>
        <p:nvGrpSpPr>
          <p:cNvPr id="26" name="Group 26"/>
          <p:cNvGrpSpPr/>
          <p:nvPr/>
        </p:nvGrpSpPr>
        <p:grpSpPr>
          <a:xfrm>
            <a:off x="318203" y="433904"/>
            <a:ext cx="8881339" cy="1903967"/>
            <a:chOff x="0" y="0"/>
            <a:chExt cx="11841785" cy="2538622"/>
          </a:xfrm>
        </p:grpSpPr>
        <p:grpSp>
          <p:nvGrpSpPr>
            <p:cNvPr id="27" name="Group 27"/>
            <p:cNvGrpSpPr/>
            <p:nvPr/>
          </p:nvGrpSpPr>
          <p:grpSpPr>
            <a:xfrm>
              <a:off x="10572474" y="0"/>
              <a:ext cx="1269311" cy="2538622"/>
              <a:chOff x="0" y="0"/>
              <a:chExt cx="180917" cy="361834"/>
            </a:xfrm>
          </p:grpSpPr>
          <p:sp>
            <p:nvSpPr>
              <p:cNvPr id="28" name="Freeform 28"/>
              <p:cNvSpPr/>
              <p:nvPr/>
            </p:nvSpPr>
            <p:spPr>
              <a:xfrm>
                <a:off x="0" y="0"/>
                <a:ext cx="180917" cy="361834"/>
              </a:xfrm>
              <a:custGeom>
                <a:avLst/>
                <a:gdLst/>
                <a:ahLst/>
                <a:cxnLst/>
                <a:rect l="l" t="t" r="r" b="b"/>
                <a:pathLst>
                  <a:path w="180917" h="361834">
                    <a:moveTo>
                      <a:pt x="0" y="0"/>
                    </a:moveTo>
                    <a:lnTo>
                      <a:pt x="180917" y="0"/>
                    </a:lnTo>
                    <a:lnTo>
                      <a:pt x="180917" y="361834"/>
                    </a:lnTo>
                    <a:lnTo>
                      <a:pt x="0" y="361834"/>
                    </a:lnTo>
                    <a:close/>
                  </a:path>
                </a:pathLst>
              </a:custGeom>
              <a:solidFill>
                <a:srgbClr val="123D33"/>
              </a:solidFill>
            </p:spPr>
            <p:txBody>
              <a:bodyPr/>
              <a:lstStyle/>
              <a:p>
                <a:endParaRPr lang="uk-UA"/>
              </a:p>
            </p:txBody>
          </p:sp>
          <p:sp>
            <p:nvSpPr>
              <p:cNvPr id="29" name="TextBox 29"/>
              <p:cNvSpPr txBox="1"/>
              <p:nvPr/>
            </p:nvSpPr>
            <p:spPr>
              <a:xfrm>
                <a:off x="0" y="-47625"/>
                <a:ext cx="180917" cy="409459"/>
              </a:xfrm>
              <a:prstGeom prst="rect">
                <a:avLst/>
              </a:prstGeom>
            </p:spPr>
            <p:txBody>
              <a:bodyPr lIns="50800" tIns="50800" rIns="50800" bIns="50800" rtlCol="0" anchor="ctr"/>
              <a:lstStyle/>
              <a:p>
                <a:pPr algn="ctr">
                  <a:lnSpc>
                    <a:spcPts val="2520"/>
                  </a:lnSpc>
                </a:pPr>
                <a:endParaRPr/>
              </a:p>
            </p:txBody>
          </p:sp>
        </p:grpSp>
        <p:grpSp>
          <p:nvGrpSpPr>
            <p:cNvPr id="30" name="Group 30"/>
            <p:cNvGrpSpPr/>
            <p:nvPr/>
          </p:nvGrpSpPr>
          <p:grpSpPr>
            <a:xfrm>
              <a:off x="8581414" y="634656"/>
              <a:ext cx="1269311" cy="1269311"/>
              <a:chOff x="0" y="0"/>
              <a:chExt cx="180917" cy="180917"/>
            </a:xfrm>
          </p:grpSpPr>
          <p:sp>
            <p:nvSpPr>
              <p:cNvPr id="31" name="Freeform 31"/>
              <p:cNvSpPr/>
              <p:nvPr/>
            </p:nvSpPr>
            <p:spPr>
              <a:xfrm>
                <a:off x="0" y="0"/>
                <a:ext cx="180917" cy="180917"/>
              </a:xfrm>
              <a:custGeom>
                <a:avLst/>
                <a:gdLst/>
                <a:ahLst/>
                <a:cxnLst/>
                <a:rect l="l" t="t" r="r" b="b"/>
                <a:pathLst>
                  <a:path w="180917" h="180917">
                    <a:moveTo>
                      <a:pt x="0" y="0"/>
                    </a:moveTo>
                    <a:lnTo>
                      <a:pt x="180917" y="0"/>
                    </a:lnTo>
                    <a:lnTo>
                      <a:pt x="180917" y="180917"/>
                    </a:lnTo>
                    <a:lnTo>
                      <a:pt x="0" y="180917"/>
                    </a:lnTo>
                    <a:close/>
                  </a:path>
                </a:pathLst>
              </a:custGeom>
              <a:solidFill>
                <a:srgbClr val="123D33">
                  <a:alpha val="48627"/>
                </a:srgbClr>
              </a:solidFill>
              <a:ln w="38100" cap="sq">
                <a:solidFill>
                  <a:srgbClr val="000000">
                    <a:alpha val="48627"/>
                  </a:srgbClr>
                </a:solidFill>
                <a:prstDash val="solid"/>
                <a:miter/>
              </a:ln>
            </p:spPr>
            <p:txBody>
              <a:bodyPr/>
              <a:lstStyle/>
              <a:p>
                <a:endParaRPr lang="uk-UA"/>
              </a:p>
            </p:txBody>
          </p:sp>
          <p:sp>
            <p:nvSpPr>
              <p:cNvPr id="32" name="TextBox 32"/>
              <p:cNvSpPr txBox="1"/>
              <p:nvPr/>
            </p:nvSpPr>
            <p:spPr>
              <a:xfrm>
                <a:off x="0" y="-47625"/>
                <a:ext cx="180917" cy="228542"/>
              </a:xfrm>
              <a:prstGeom prst="rect">
                <a:avLst/>
              </a:prstGeom>
            </p:spPr>
            <p:txBody>
              <a:bodyPr lIns="50800" tIns="50800" rIns="50800" bIns="50800" rtlCol="0" anchor="ctr"/>
              <a:lstStyle/>
              <a:p>
                <a:pPr algn="ctr">
                  <a:lnSpc>
                    <a:spcPts val="2520"/>
                  </a:lnSpc>
                </a:pPr>
                <a:endParaRPr/>
              </a:p>
            </p:txBody>
          </p:sp>
        </p:grpSp>
        <p:sp>
          <p:nvSpPr>
            <p:cNvPr id="33" name="Freeform 33"/>
            <p:cNvSpPr/>
            <p:nvPr/>
          </p:nvSpPr>
          <p:spPr>
            <a:xfrm>
              <a:off x="0" y="227864"/>
              <a:ext cx="7063838" cy="2082895"/>
            </a:xfrm>
            <a:custGeom>
              <a:avLst/>
              <a:gdLst/>
              <a:ahLst/>
              <a:cxnLst/>
              <a:rect l="l" t="t" r="r" b="b"/>
              <a:pathLst>
                <a:path w="7063838" h="2082895">
                  <a:moveTo>
                    <a:pt x="0" y="0"/>
                  </a:moveTo>
                  <a:lnTo>
                    <a:pt x="7063838" y="0"/>
                  </a:lnTo>
                  <a:lnTo>
                    <a:pt x="7063838" y="2082895"/>
                  </a:lnTo>
                  <a:lnTo>
                    <a:pt x="0" y="2082895"/>
                  </a:lnTo>
                  <a:lnTo>
                    <a:pt x="0" y="0"/>
                  </a:lnTo>
                  <a:close/>
                </a:path>
              </a:pathLst>
            </a:custGeom>
            <a:blipFill>
              <a:blip r:embed="rId3"/>
              <a:stretch>
                <a:fillRect b="-280783"/>
              </a:stretch>
            </a:blipFill>
          </p:spPr>
          <p:txBody>
            <a:bodyPr/>
            <a:lstStyle/>
            <a:p>
              <a:endParaRPr lang="uk-UA"/>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Офіс">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TotalTime>
  <Words>5246</Words>
  <Application>Microsoft Office PowerPoint</Application>
  <PresentationFormat>Довільний</PresentationFormat>
  <Paragraphs>528</Paragraphs>
  <Slides>79</Slides>
  <Notes>76</Notes>
  <HiddenSlides>0</HiddenSlides>
  <MMClips>18</MMClips>
  <ScaleCrop>false</ScaleCrop>
  <HeadingPairs>
    <vt:vector size="6" baseType="variant">
      <vt:variant>
        <vt:lpstr>Використані шрифти</vt:lpstr>
      </vt:variant>
      <vt:variant>
        <vt:i4>15</vt:i4>
      </vt:variant>
      <vt:variant>
        <vt:lpstr>Тема</vt:lpstr>
      </vt:variant>
      <vt:variant>
        <vt:i4>1</vt:i4>
      </vt:variant>
      <vt:variant>
        <vt:lpstr>Заголовки слайдів</vt:lpstr>
      </vt:variant>
      <vt:variant>
        <vt:i4>79</vt:i4>
      </vt:variant>
    </vt:vector>
  </HeadingPairs>
  <TitlesOfParts>
    <vt:vector size="95" baseType="lpstr">
      <vt:lpstr>Noto Sans JP</vt:lpstr>
      <vt:lpstr>Aptos</vt:lpstr>
      <vt:lpstr>Clear Sans Bold</vt:lpstr>
      <vt:lpstr>Clear Sans Light</vt:lpstr>
      <vt:lpstr>Noto Sans JP Bold</vt:lpstr>
      <vt:lpstr>Alegreya Sans</vt:lpstr>
      <vt:lpstr>Calibri</vt:lpstr>
      <vt:lpstr>Arial</vt:lpstr>
      <vt:lpstr>Alegreya Sans Bold</vt:lpstr>
      <vt:lpstr>Times New Roman</vt:lpstr>
      <vt:lpstr>Symbol</vt:lpstr>
      <vt:lpstr>Clear Sans Medium</vt:lpstr>
      <vt:lpstr>Clear Sans</vt:lpstr>
      <vt:lpstr>Noto Sans JP Light</vt:lpstr>
      <vt:lpstr>Alegreya Sans Medium</vt:lpstr>
      <vt:lpstr>Office Theme</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CSS3: Animacje, transformacje i efekty wizualne w interaktywnych stronach, копія</dc:title>
  <cp:lastModifiedBy>Roman Povoroznyk</cp:lastModifiedBy>
  <cp:revision>10</cp:revision>
  <dcterms:created xsi:type="dcterms:W3CDTF">2006-08-16T00:00:00Z</dcterms:created>
  <dcterms:modified xsi:type="dcterms:W3CDTF">2025-03-13T14:10:33Z</dcterms:modified>
  <dc:identifier>DAGhjW7vsBE</dc:identifier>
</cp:coreProperties>
</file>